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1"/>
  </p:sldMasterIdLst>
  <p:notesMasterIdLst>
    <p:notesMasterId r:id="rId62"/>
  </p:notesMasterIdLst>
  <p:sldIdLst>
    <p:sldId id="352" r:id="rId2"/>
    <p:sldId id="421" r:id="rId3"/>
    <p:sldId id="1756" r:id="rId4"/>
    <p:sldId id="284" r:id="rId5"/>
    <p:sldId id="285" r:id="rId6"/>
    <p:sldId id="286" r:id="rId7"/>
    <p:sldId id="429" r:id="rId8"/>
    <p:sldId id="287" r:id="rId9"/>
    <p:sldId id="288" r:id="rId10"/>
    <p:sldId id="1807" r:id="rId11"/>
    <p:sldId id="264" r:id="rId12"/>
    <p:sldId id="1808" r:id="rId13"/>
    <p:sldId id="1810" r:id="rId14"/>
    <p:sldId id="1811" r:id="rId15"/>
    <p:sldId id="1812" r:id="rId16"/>
    <p:sldId id="1809" r:id="rId17"/>
    <p:sldId id="292" r:id="rId18"/>
    <p:sldId id="1750" r:id="rId19"/>
    <p:sldId id="1815" r:id="rId20"/>
    <p:sldId id="1740" r:id="rId21"/>
    <p:sldId id="1744" r:id="rId22"/>
    <p:sldId id="1742" r:id="rId23"/>
    <p:sldId id="1824" r:id="rId24"/>
    <p:sldId id="1825" r:id="rId25"/>
    <p:sldId id="1817" r:id="rId26"/>
    <p:sldId id="1821" r:id="rId27"/>
    <p:sldId id="1822" r:id="rId28"/>
    <p:sldId id="1823" r:id="rId29"/>
    <p:sldId id="1745" r:id="rId30"/>
    <p:sldId id="1746" r:id="rId31"/>
    <p:sldId id="1747" r:id="rId32"/>
    <p:sldId id="1743" r:id="rId33"/>
    <p:sldId id="1748" r:id="rId34"/>
    <p:sldId id="1819" r:id="rId35"/>
    <p:sldId id="1820" r:id="rId36"/>
    <p:sldId id="1816" r:id="rId37"/>
    <p:sldId id="1751" r:id="rId38"/>
    <p:sldId id="1752" r:id="rId39"/>
    <p:sldId id="1754" r:id="rId40"/>
    <p:sldId id="1755" r:id="rId41"/>
    <p:sldId id="1826" r:id="rId42"/>
    <p:sldId id="1753" r:id="rId43"/>
    <p:sldId id="1757" r:id="rId44"/>
    <p:sldId id="1758" r:id="rId45"/>
    <p:sldId id="1828" r:id="rId46"/>
    <p:sldId id="1827" r:id="rId47"/>
    <p:sldId id="1832" r:id="rId48"/>
    <p:sldId id="1829" r:id="rId49"/>
    <p:sldId id="1830" r:id="rId50"/>
    <p:sldId id="1831" r:id="rId51"/>
    <p:sldId id="1835" r:id="rId52"/>
    <p:sldId id="1760" r:id="rId53"/>
    <p:sldId id="1762" r:id="rId54"/>
    <p:sldId id="1763" r:id="rId55"/>
    <p:sldId id="1764" r:id="rId56"/>
    <p:sldId id="1833" r:id="rId57"/>
    <p:sldId id="1834" r:id="rId58"/>
    <p:sldId id="1836" r:id="rId59"/>
    <p:sldId id="1837" r:id="rId60"/>
    <p:sldId id="1288"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v" initials="C" lastIdx="1" clrIdx="0">
    <p:extLst>
      <p:ext uri="{19B8F6BF-5375-455C-9EA6-DF929625EA0E}">
        <p15:presenceInfo xmlns:p15="http://schemas.microsoft.com/office/powerpoint/2012/main" userId="Cv"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0F2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112" d="100"/>
          <a:sy n="112" d="100"/>
        </p:scale>
        <p:origin x="552" y="78"/>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128C82-CA69-4C24-80B0-668ACBAF35BA}" type="datetimeFigureOut">
              <a:rPr lang="en-US" smtClean="0"/>
              <a:pPr/>
              <a:t>3/25/2025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8D1793F-0F1D-49B1-A0BA-855CC243B45D}" type="slidenum">
              <a:rPr lang="en-US" smtClean="0"/>
              <a:pPr/>
              <a:t>‹#›</a:t>
            </a:fld>
            <a:endParaRPr lang="en-US"/>
          </a:p>
        </p:txBody>
      </p:sp>
    </p:spTree>
    <p:extLst>
      <p:ext uri="{BB962C8B-B14F-4D97-AF65-F5344CB8AC3E}">
        <p14:creationId xmlns:p14="http://schemas.microsoft.com/office/powerpoint/2010/main" val="1722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8D1793F-0F1D-49B1-A0BA-855CC243B45D}" type="slidenum">
              <a:rPr lang="en-US" smtClean="0"/>
              <a:pPr/>
              <a:t>1</a:t>
            </a:fld>
            <a:endParaRPr lang="en-US"/>
          </a:p>
        </p:txBody>
      </p:sp>
    </p:spTree>
    <p:extLst>
      <p:ext uri="{BB962C8B-B14F-4D97-AF65-F5344CB8AC3E}">
        <p14:creationId xmlns:p14="http://schemas.microsoft.com/office/powerpoint/2010/main" val="426200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609600" y="6492876"/>
            <a:ext cx="2844800" cy="365125"/>
          </a:xfrm>
        </p:spPr>
        <p:txBody>
          <a:bodyPr/>
          <a:lstStyle>
            <a:lvl1pPr>
              <a:defRPr>
                <a:solidFill>
                  <a:schemeClr val="bg1">
                    <a:lumMod val="95000"/>
                  </a:schemeClr>
                </a:solidFill>
              </a:defRPr>
            </a:lvl1pPr>
          </a:lstStyle>
          <a:p>
            <a:fld id="{FFE54AF7-E34D-4708-8CEB-471954188432}" type="datetime1">
              <a:rPr lang="en-US" smtClean="0"/>
              <a:t>3/25/2025</a:t>
            </a:fld>
            <a:endParaRPr lang="en-US"/>
          </a:p>
        </p:txBody>
      </p:sp>
      <p:sp>
        <p:nvSpPr>
          <p:cNvPr id="5" name="Footer Placeholder 4"/>
          <p:cNvSpPr>
            <a:spLocks noGrp="1"/>
          </p:cNvSpPr>
          <p:nvPr>
            <p:ph type="ftr" sz="quarter" idx="11"/>
          </p:nvPr>
        </p:nvSpPr>
        <p:spPr>
          <a:xfrm>
            <a:off x="4165600" y="6492876"/>
            <a:ext cx="3860800" cy="365125"/>
          </a:xfrm>
        </p:spPr>
        <p:txBody>
          <a:bodyPr/>
          <a:lstStyle>
            <a:lvl1pPr>
              <a:defRPr>
                <a:solidFill>
                  <a:schemeClr val="bg1">
                    <a:lumMod val="95000"/>
                  </a:schemeClr>
                </a:solidFill>
              </a:defRPr>
            </a:lvl1pPr>
          </a:lstStyle>
          <a:p>
            <a:r>
              <a:rPr lang="en-US"/>
              <a:t>Presented by Dr. Muhammad Nouman Noor</a:t>
            </a:r>
          </a:p>
        </p:txBody>
      </p:sp>
      <p:sp>
        <p:nvSpPr>
          <p:cNvPr id="6" name="Slide Number Placeholder 5"/>
          <p:cNvSpPr>
            <a:spLocks noGrp="1"/>
          </p:cNvSpPr>
          <p:nvPr>
            <p:ph type="sldNum" sz="quarter" idx="12"/>
          </p:nvPr>
        </p:nvSpPr>
        <p:spPr>
          <a:xfrm>
            <a:off x="8737600" y="6477001"/>
            <a:ext cx="2844800" cy="365125"/>
          </a:xfrm>
        </p:spPr>
        <p:txBody>
          <a:bodyPr/>
          <a:lstStyle>
            <a:lvl1pPr>
              <a:defRPr>
                <a:solidFill>
                  <a:schemeClr val="bg1">
                    <a:lumMod val="95000"/>
                  </a:schemeClr>
                </a:solidFill>
              </a:defRPr>
            </a:lvl1p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AFE5BB-4EAD-4D00-8E7D-2B3F495F2A65}" type="datetime1">
              <a:rPr lang="en-US" smtClean="0"/>
              <a:t>3/25/2025</a:t>
            </a:fld>
            <a:endParaRPr lang="en-US"/>
          </a:p>
        </p:txBody>
      </p:sp>
      <p:sp>
        <p:nvSpPr>
          <p:cNvPr id="5" name="Footer Placeholder 4"/>
          <p:cNvSpPr>
            <a:spLocks noGrp="1"/>
          </p:cNvSpPr>
          <p:nvPr>
            <p:ph type="ftr" sz="quarter" idx="11"/>
          </p:nvPr>
        </p:nvSpPr>
        <p:spPr/>
        <p:txBody>
          <a:bodyPr/>
          <a:lstStyle/>
          <a:p>
            <a:r>
              <a:rPr lang="en-US"/>
              <a:t>Presented by Dr. Muhammad Nouman Noor</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7B6262-43B0-4EE3-AF34-306AC8D1A7AA}" type="datetime1">
              <a:rPr lang="en-US" smtClean="0"/>
              <a:t>3/25/2025</a:t>
            </a:fld>
            <a:endParaRPr lang="en-US"/>
          </a:p>
        </p:txBody>
      </p:sp>
      <p:sp>
        <p:nvSpPr>
          <p:cNvPr id="5" name="Footer Placeholder 4"/>
          <p:cNvSpPr>
            <a:spLocks noGrp="1"/>
          </p:cNvSpPr>
          <p:nvPr>
            <p:ph type="ftr" sz="quarter" idx="11"/>
          </p:nvPr>
        </p:nvSpPr>
        <p:spPr/>
        <p:txBody>
          <a:bodyPr/>
          <a:lstStyle/>
          <a:p>
            <a:r>
              <a:rPr lang="en-US"/>
              <a:t>Presented by Dr. Muhammad Nouman Noor</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3364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600201"/>
            <a:ext cx="10972800" cy="4525963"/>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66EA9A7-9308-497C-8421-B72F2C10EB91}" type="datetime1">
              <a:rPr lang="en-US" smtClean="0"/>
              <a:t>3/25/2025</a:t>
            </a:fld>
            <a:endParaRPr lang="en-US"/>
          </a:p>
        </p:txBody>
      </p:sp>
      <p:sp>
        <p:nvSpPr>
          <p:cNvPr id="5" name="Footer Placeholder 4"/>
          <p:cNvSpPr>
            <a:spLocks noGrp="1"/>
          </p:cNvSpPr>
          <p:nvPr>
            <p:ph type="ftr" sz="quarter" idx="11"/>
          </p:nvPr>
        </p:nvSpPr>
        <p:spPr/>
        <p:txBody>
          <a:bodyPr/>
          <a:lstStyle>
            <a:lvl1pPr>
              <a:defRPr>
                <a:solidFill>
                  <a:schemeClr val="bg1">
                    <a:lumMod val="95000"/>
                  </a:schemeClr>
                </a:solidFill>
              </a:defRPr>
            </a:lvl1pPr>
          </a:lstStyle>
          <a:p>
            <a:r>
              <a:rPr lang="en-US"/>
              <a:t>Presented by Dr. Muhammad Nouman Noor</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Title 6"/>
          <p:cNvSpPr>
            <a:spLocks noGrp="1"/>
          </p:cNvSpPr>
          <p:nvPr>
            <p:ph type="title"/>
          </p:nvPr>
        </p:nvSpPr>
        <p:spPr>
          <a:xfrm>
            <a:off x="609600" y="609601"/>
            <a:ext cx="10972800" cy="838200"/>
          </a:xfrm>
        </p:spPr>
        <p:txBody>
          <a:bodyPr>
            <a:noAutofit/>
          </a:bodyPr>
          <a:lstStyle>
            <a:lvl1pPr>
              <a:defRPr sz="3600" b="0">
                <a:solidFill>
                  <a:srgbClr val="0070C0"/>
                </a:solidFill>
              </a:defRPr>
            </a:lvl1pPr>
          </a:lstStyle>
          <a:p>
            <a:r>
              <a:rPr lang="en-US" dirty="0"/>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FA5734-4BF4-4BE8-92A3-271F4786A9C9}" type="datetime1">
              <a:rPr lang="en-US" smtClean="0"/>
              <a:t>3/25/2025</a:t>
            </a:fld>
            <a:endParaRPr lang="en-US"/>
          </a:p>
        </p:txBody>
      </p:sp>
      <p:sp>
        <p:nvSpPr>
          <p:cNvPr id="5" name="Footer Placeholder 4"/>
          <p:cNvSpPr>
            <a:spLocks noGrp="1"/>
          </p:cNvSpPr>
          <p:nvPr>
            <p:ph type="ftr" sz="quarter" idx="11"/>
          </p:nvPr>
        </p:nvSpPr>
        <p:spPr/>
        <p:txBody>
          <a:bodyPr/>
          <a:lstStyle/>
          <a:p>
            <a:r>
              <a:rPr lang="en-US"/>
              <a:t>Presented by Dr. Muhammad Nouman Noor</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C4F1347-F91E-45F4-BD29-4CF36A1B1B2D}" type="datetime1">
              <a:rPr lang="en-US" smtClean="0"/>
              <a:t>3/25/2025</a:t>
            </a:fld>
            <a:endParaRPr lang="en-US"/>
          </a:p>
        </p:txBody>
      </p:sp>
      <p:sp>
        <p:nvSpPr>
          <p:cNvPr id="6" name="Footer Placeholder 5"/>
          <p:cNvSpPr>
            <a:spLocks noGrp="1"/>
          </p:cNvSpPr>
          <p:nvPr>
            <p:ph type="ftr" sz="quarter" idx="11"/>
          </p:nvPr>
        </p:nvSpPr>
        <p:spPr/>
        <p:txBody>
          <a:bodyPr/>
          <a:lstStyle/>
          <a:p>
            <a:r>
              <a:rPr lang="en-US"/>
              <a:t>Presented by Dr. Muhammad Nouman Noor</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E7160BE-9C32-4302-BE0B-750BBD16B041}" type="datetime1">
              <a:rPr lang="en-US" smtClean="0"/>
              <a:t>3/25/2025</a:t>
            </a:fld>
            <a:endParaRPr lang="en-US"/>
          </a:p>
        </p:txBody>
      </p:sp>
      <p:sp>
        <p:nvSpPr>
          <p:cNvPr id="8" name="Footer Placeholder 7"/>
          <p:cNvSpPr>
            <a:spLocks noGrp="1"/>
          </p:cNvSpPr>
          <p:nvPr>
            <p:ph type="ftr" sz="quarter" idx="11"/>
          </p:nvPr>
        </p:nvSpPr>
        <p:spPr/>
        <p:txBody>
          <a:bodyPr/>
          <a:lstStyle/>
          <a:p>
            <a:r>
              <a:rPr lang="en-US"/>
              <a:t>Presented by Dr. Muhammad Nouman Noor</a:t>
            </a:r>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5798B16-B8E5-4F1F-8BFF-CA128909DFE9}" type="datetime1">
              <a:rPr lang="en-US" smtClean="0"/>
              <a:t>3/25/2025</a:t>
            </a:fld>
            <a:endParaRPr lang="en-US"/>
          </a:p>
        </p:txBody>
      </p:sp>
      <p:sp>
        <p:nvSpPr>
          <p:cNvPr id="4" name="Footer Placeholder 3"/>
          <p:cNvSpPr>
            <a:spLocks noGrp="1"/>
          </p:cNvSpPr>
          <p:nvPr>
            <p:ph type="ftr" sz="quarter" idx="11"/>
          </p:nvPr>
        </p:nvSpPr>
        <p:spPr/>
        <p:txBody>
          <a:bodyPr/>
          <a:lstStyle>
            <a:lvl1pPr>
              <a:defRPr>
                <a:solidFill>
                  <a:schemeClr val="bg1">
                    <a:lumMod val="95000"/>
                  </a:schemeClr>
                </a:solidFill>
              </a:defRPr>
            </a:lvl1pPr>
          </a:lstStyle>
          <a:p>
            <a:r>
              <a:rPr lang="en-US"/>
              <a:t>Presented by Dr. Muhammad Nouman Noor</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cxnSp>
        <p:nvCxnSpPr>
          <p:cNvPr id="8" name="Straight Connector 7"/>
          <p:cNvCxnSpPr/>
          <p:nvPr userDrawn="1"/>
        </p:nvCxnSpPr>
        <p:spPr>
          <a:xfrm>
            <a:off x="609600" y="1524000"/>
            <a:ext cx="10972800" cy="0"/>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9C62E6-687B-40CE-9C67-4A27F61EF253}" type="datetime1">
              <a:rPr lang="en-US" smtClean="0"/>
              <a:t>3/25/2025</a:t>
            </a:fld>
            <a:endParaRPr lang="en-US"/>
          </a:p>
        </p:txBody>
      </p:sp>
      <p:sp>
        <p:nvSpPr>
          <p:cNvPr id="3" name="Footer Placeholder 2"/>
          <p:cNvSpPr>
            <a:spLocks noGrp="1"/>
          </p:cNvSpPr>
          <p:nvPr>
            <p:ph type="ftr" sz="quarter" idx="11"/>
          </p:nvPr>
        </p:nvSpPr>
        <p:spPr/>
        <p:txBody>
          <a:bodyPr/>
          <a:lstStyle/>
          <a:p>
            <a:r>
              <a:rPr lang="en-US"/>
              <a:t>Presented by Dr. Muhammad Nouman Noor</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5803EF-9114-41C7-B240-D65FD86FBB46}" type="datetime1">
              <a:rPr lang="en-US" smtClean="0"/>
              <a:t>3/25/2025</a:t>
            </a:fld>
            <a:endParaRPr lang="en-US"/>
          </a:p>
        </p:txBody>
      </p:sp>
      <p:sp>
        <p:nvSpPr>
          <p:cNvPr id="6" name="Footer Placeholder 5"/>
          <p:cNvSpPr>
            <a:spLocks noGrp="1"/>
          </p:cNvSpPr>
          <p:nvPr>
            <p:ph type="ftr" sz="quarter" idx="11"/>
          </p:nvPr>
        </p:nvSpPr>
        <p:spPr/>
        <p:txBody>
          <a:bodyPr/>
          <a:lstStyle/>
          <a:p>
            <a:r>
              <a:rPr lang="en-US"/>
              <a:t>Presented by Dr. Muhammad Nouman Noor</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957A5F5-DEFB-4AF5-911D-BFCFA9466376}" type="datetime1">
              <a:rPr lang="en-US" smtClean="0"/>
              <a:t>3/25/2025</a:t>
            </a:fld>
            <a:endParaRPr lang="en-US"/>
          </a:p>
        </p:txBody>
      </p:sp>
      <p:sp>
        <p:nvSpPr>
          <p:cNvPr id="6" name="Footer Placeholder 5"/>
          <p:cNvSpPr>
            <a:spLocks noGrp="1"/>
          </p:cNvSpPr>
          <p:nvPr>
            <p:ph type="ftr" sz="quarter" idx="11"/>
          </p:nvPr>
        </p:nvSpPr>
        <p:spPr/>
        <p:txBody>
          <a:bodyPr/>
          <a:lstStyle/>
          <a:p>
            <a:r>
              <a:rPr lang="en-US"/>
              <a:t>Presented by Dr. Muhammad Nouman Noor</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lum/>
          </a:blip>
          <a:srcRect/>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E1D6CDA-11BC-4FB9-AD2D-41970D93B461}"/>
              </a:ext>
            </a:extLst>
          </p:cNvPr>
          <p:cNvSpPr/>
          <p:nvPr userDrawn="1"/>
        </p:nvSpPr>
        <p:spPr>
          <a:xfrm>
            <a:off x="14400" y="182564"/>
            <a:ext cx="12158400" cy="3508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Placeholder 1"/>
          <p:cNvSpPr>
            <a:spLocks noGrp="1"/>
          </p:cNvSpPr>
          <p:nvPr>
            <p:ph type="title"/>
          </p:nvPr>
        </p:nvSpPr>
        <p:spPr>
          <a:xfrm>
            <a:off x="609600" y="533400"/>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828801"/>
            <a:ext cx="10972800" cy="42973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477000"/>
            <a:ext cx="2844800" cy="457200"/>
          </a:xfrm>
          <a:prstGeom prst="rect">
            <a:avLst/>
          </a:prstGeom>
        </p:spPr>
        <p:txBody>
          <a:bodyPr vert="horz" lIns="91440" tIns="45720" rIns="91440" bIns="45720" rtlCol="0" anchor="ctr"/>
          <a:lstStyle>
            <a:lvl1pPr algn="l">
              <a:defRPr sz="1200">
                <a:solidFill>
                  <a:schemeClr val="bg1">
                    <a:lumMod val="95000"/>
                  </a:schemeClr>
                </a:solidFill>
              </a:defRPr>
            </a:lvl1pPr>
          </a:lstStyle>
          <a:p>
            <a:fld id="{2EE274A2-D285-4200-BB70-25515333CE19}" type="datetime1">
              <a:rPr lang="en-US" smtClean="0"/>
              <a:t>3/25/2025</a:t>
            </a:fld>
            <a:endParaRPr lang="en-US"/>
          </a:p>
        </p:txBody>
      </p:sp>
      <p:sp>
        <p:nvSpPr>
          <p:cNvPr id="5" name="Footer Placeholder 4"/>
          <p:cNvSpPr>
            <a:spLocks noGrp="1"/>
          </p:cNvSpPr>
          <p:nvPr>
            <p:ph type="ftr" sz="quarter" idx="3"/>
          </p:nvPr>
        </p:nvSpPr>
        <p:spPr>
          <a:xfrm>
            <a:off x="4165600" y="6477000"/>
            <a:ext cx="3860800" cy="457200"/>
          </a:xfrm>
          <a:prstGeom prst="rect">
            <a:avLst/>
          </a:prstGeom>
        </p:spPr>
        <p:txBody>
          <a:bodyPr vert="horz" lIns="91440" tIns="45720" rIns="91440" bIns="45720" rtlCol="0" anchor="ctr"/>
          <a:lstStyle>
            <a:lvl1pPr algn="ctr">
              <a:defRPr sz="1200">
                <a:solidFill>
                  <a:schemeClr val="bg1">
                    <a:lumMod val="95000"/>
                  </a:schemeClr>
                </a:solidFill>
              </a:defRPr>
            </a:lvl1pPr>
          </a:lstStyle>
          <a:p>
            <a:r>
              <a:rPr lang="en-US"/>
              <a:t>Presented by Dr. Muhammad Nouman Noor</a:t>
            </a:r>
          </a:p>
        </p:txBody>
      </p:sp>
      <p:sp>
        <p:nvSpPr>
          <p:cNvPr id="6" name="Slide Number Placeholder 5"/>
          <p:cNvSpPr>
            <a:spLocks noGrp="1"/>
          </p:cNvSpPr>
          <p:nvPr>
            <p:ph type="sldNum" sz="quarter" idx="4"/>
          </p:nvPr>
        </p:nvSpPr>
        <p:spPr>
          <a:xfrm>
            <a:off x="8737600" y="6477000"/>
            <a:ext cx="2844800" cy="457200"/>
          </a:xfrm>
          <a:prstGeom prst="rect">
            <a:avLst/>
          </a:prstGeom>
        </p:spPr>
        <p:txBody>
          <a:bodyPr vert="horz" lIns="91440" tIns="45720" rIns="91440" bIns="45720" rtlCol="0" anchor="ctr"/>
          <a:lstStyle>
            <a:lvl1pPr algn="r">
              <a:defRPr sz="1200">
                <a:solidFill>
                  <a:schemeClr val="bg1">
                    <a:lumMod val="9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ctr" defTabSz="914400" rtl="0" eaLnBrk="1" latinLnBrk="0" hangingPunct="1">
        <a:spcBef>
          <a:spcPct val="0"/>
        </a:spcBef>
        <a:buNone/>
        <a:defRPr sz="3600" kern="1200">
          <a:solidFill>
            <a:schemeClr val="tx1"/>
          </a:solidFill>
          <a:latin typeface="Arial" pitchFamily="34" charset="0"/>
          <a:ea typeface="+mj-ea"/>
          <a:cs typeface="Arial"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arxiv.org/abs/1511.06434"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s://github.com/phillipi/pix2pix" TargetMode="External"/><Relationship Id="rId2" Type="http://schemas.openxmlformats.org/officeDocument/2006/relationships/hyperlink" Target="https://arxiv.org/pdf/1611.07004v3.pdf"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BBD21F9-186C-4A81-94A9-4EBE09AD531E}" type="datetime1">
              <a:rPr lang="en-US" smtClean="0"/>
              <a:t>3/25/2025</a:t>
            </a:fld>
            <a:endParaRPr lang="en-US" dirty="0"/>
          </a:p>
        </p:txBody>
      </p:sp>
      <p:sp>
        <p:nvSpPr>
          <p:cNvPr id="5" name="Footer Placeholder 4"/>
          <p:cNvSpPr>
            <a:spLocks noGrp="1"/>
          </p:cNvSpPr>
          <p:nvPr>
            <p:ph type="ftr" sz="quarter" idx="11"/>
          </p:nvPr>
        </p:nvSpPr>
        <p:spPr/>
        <p:txBody>
          <a:bodyPr/>
          <a:lstStyle/>
          <a:p>
            <a:r>
              <a:rPr lang="en-US"/>
              <a:t>Presented by Dr. Muhammad Nouman Noor</a:t>
            </a:r>
            <a:endParaRPr lang="en-US" dirty="0"/>
          </a:p>
        </p:txBody>
      </p:sp>
      <p:sp>
        <p:nvSpPr>
          <p:cNvPr id="8" name="TextBox 7"/>
          <p:cNvSpPr txBox="1"/>
          <p:nvPr/>
        </p:nvSpPr>
        <p:spPr>
          <a:xfrm>
            <a:off x="2552700" y="457200"/>
            <a:ext cx="6329218" cy="369332"/>
          </a:xfrm>
          <a:prstGeom prst="rect">
            <a:avLst/>
          </a:prstGeom>
          <a:noFill/>
        </p:spPr>
        <p:txBody>
          <a:bodyPr wrap="square" rtlCol="0">
            <a:spAutoFit/>
          </a:bodyPr>
          <a:lstStyle/>
          <a:p>
            <a:pPr algn="r"/>
            <a:r>
              <a:rPr lang="en-US" b="1" dirty="0">
                <a:solidFill>
                  <a:srgbClr val="0099CC"/>
                </a:solidFill>
                <a:latin typeface="arial" panose="020B0604020202020204" pitchFamily="34" charset="0"/>
              </a:rPr>
              <a:t>National University of Computer and Emerging Sciences</a:t>
            </a:r>
            <a:endParaRPr lang="en-US" b="1" dirty="0">
              <a:solidFill>
                <a:srgbClr val="0099CC"/>
              </a:solidFill>
            </a:endParaRPr>
          </a:p>
        </p:txBody>
      </p:sp>
      <p:sp>
        <p:nvSpPr>
          <p:cNvPr id="9" name="AutoShape 8"/>
          <p:cNvSpPr>
            <a:spLocks noChangeArrowheads="1"/>
          </p:cNvSpPr>
          <p:nvPr/>
        </p:nvSpPr>
        <p:spPr bwMode="auto">
          <a:xfrm>
            <a:off x="2400301" y="2589242"/>
            <a:ext cx="7658099" cy="838201"/>
          </a:xfrm>
          <a:prstGeom prst="roundRect">
            <a:avLst>
              <a:gd name="adj" fmla="val 16667"/>
            </a:avLst>
          </a:prstGeom>
          <a:solidFill>
            <a:srgbClr val="002060"/>
          </a:solidFill>
          <a:ln w="9525">
            <a:solidFill>
              <a:schemeClr val="tx1"/>
            </a:solidFill>
            <a:round/>
            <a:headEnd/>
            <a:tailEnd/>
          </a:ln>
          <a:effectLst>
            <a:outerShdw dist="45791" dir="3378596" algn="ctr" rotWithShape="0">
              <a:schemeClr val="bg2"/>
            </a:outerShdw>
          </a:effectLst>
        </p:spPr>
        <p:txBody>
          <a:bodyPr wrap="none" anchor="ctr"/>
          <a:lstStyle/>
          <a:p>
            <a:pPr algn="ctr">
              <a:spcBef>
                <a:spcPct val="50000"/>
              </a:spcBef>
            </a:pPr>
            <a:r>
              <a:rPr lang="en-US" sz="3200">
                <a:solidFill>
                  <a:schemeClr val="bg1"/>
                </a:solidFill>
              </a:rPr>
              <a:t>Advanced Generative </a:t>
            </a:r>
            <a:r>
              <a:rPr lang="en-US" sz="3200" dirty="0">
                <a:solidFill>
                  <a:schemeClr val="bg1"/>
                </a:solidFill>
              </a:rPr>
              <a:t>Adversarial Networks</a:t>
            </a:r>
          </a:p>
        </p:txBody>
      </p:sp>
      <p:sp>
        <p:nvSpPr>
          <p:cNvPr id="10" name="Text Box 10"/>
          <p:cNvSpPr txBox="1">
            <a:spLocks noChangeArrowheads="1"/>
          </p:cNvSpPr>
          <p:nvPr/>
        </p:nvSpPr>
        <p:spPr bwMode="auto">
          <a:xfrm>
            <a:off x="2552700" y="4829633"/>
            <a:ext cx="7086600" cy="861774"/>
          </a:xfrm>
          <a:prstGeom prst="rect">
            <a:avLst/>
          </a:prstGeom>
          <a:noFill/>
          <a:ln w="9525">
            <a:noFill/>
            <a:miter lim="800000"/>
            <a:headEnd/>
            <a:tailEnd/>
          </a:ln>
          <a:effectLst/>
        </p:spPr>
        <p:txBody>
          <a:bodyPr>
            <a:spAutoFit/>
          </a:bodyPr>
          <a:lstStyle/>
          <a:p>
            <a:pPr algn="ctr">
              <a:spcBef>
                <a:spcPct val="50000"/>
              </a:spcBef>
            </a:pPr>
            <a:r>
              <a:rPr lang="en-GB" sz="2000" b="1" dirty="0">
                <a:solidFill>
                  <a:srgbClr val="002060"/>
                </a:solidFill>
                <a:latin typeface="Arial" charset="0"/>
              </a:rPr>
              <a:t>Dr. Muhammad Nouman Noor</a:t>
            </a:r>
          </a:p>
          <a:p>
            <a:pPr algn="ctr">
              <a:spcBef>
                <a:spcPct val="50000"/>
              </a:spcBef>
            </a:pPr>
            <a:r>
              <a:rPr lang="en-GB" sz="2000" b="1" dirty="0">
                <a:solidFill>
                  <a:srgbClr val="002060"/>
                </a:solidFill>
                <a:latin typeface="Arial" charset="0"/>
              </a:rPr>
              <a:t>Department of Artificial Intelligence &amp; Data Science</a:t>
            </a:r>
          </a:p>
        </p:txBody>
      </p:sp>
      <p:sp>
        <p:nvSpPr>
          <p:cNvPr id="2" name="Slide Number Placeholder 1"/>
          <p:cNvSpPr>
            <a:spLocks noGrp="1"/>
          </p:cNvSpPr>
          <p:nvPr>
            <p:ph type="sldNum" sz="quarter" idx="12"/>
          </p:nvPr>
        </p:nvSpPr>
        <p:spPr/>
        <p:txBody>
          <a:bodyPr/>
          <a:lstStyle/>
          <a:p>
            <a:fld id="{B6F15528-21DE-4FAA-801E-634DDDAF4B2B}" type="slidenum">
              <a:rPr lang="en-US" smtClean="0"/>
              <a:pPr/>
              <a:t>1</a:t>
            </a:fld>
            <a:endParaRPr lang="en-US"/>
          </a:p>
        </p:txBody>
      </p:sp>
      <p:sp>
        <p:nvSpPr>
          <p:cNvPr id="3" name="TextBox 2"/>
          <p:cNvSpPr txBox="1"/>
          <p:nvPr/>
        </p:nvSpPr>
        <p:spPr>
          <a:xfrm>
            <a:off x="2514600" y="3842753"/>
            <a:ext cx="7391400" cy="523220"/>
          </a:xfrm>
          <a:prstGeom prst="rect">
            <a:avLst/>
          </a:prstGeom>
          <a:noFill/>
        </p:spPr>
        <p:txBody>
          <a:bodyPr wrap="square" rtlCol="0">
            <a:spAutoFit/>
          </a:bodyPr>
          <a:lstStyle/>
          <a:p>
            <a:pPr algn="ctr">
              <a:spcBef>
                <a:spcPct val="50000"/>
              </a:spcBef>
            </a:pPr>
            <a:r>
              <a:rPr lang="en-US" sz="2800" b="1" dirty="0"/>
              <a:t>AI-4009 Generative AI</a:t>
            </a:r>
          </a:p>
        </p:txBody>
      </p:sp>
      <p:pic>
        <p:nvPicPr>
          <p:cNvPr id="4098" name="Picture 2" descr="National University of Computer and Emerging Sciences - Wikipedia">
            <a:extLst>
              <a:ext uri="{FF2B5EF4-FFF2-40B4-BE49-F238E27FC236}">
                <a16:creationId xmlns:a16="http://schemas.microsoft.com/office/drawing/2014/main" id="{E0F510F5-0228-44A0-926A-4D4211F686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349478"/>
            <a:ext cx="954108" cy="9541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8205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46E43-C5B8-A7CC-4E1B-A564A1C3F71B}"/>
              </a:ext>
            </a:extLst>
          </p:cNvPr>
          <p:cNvSpPr>
            <a:spLocks noGrp="1"/>
          </p:cNvSpPr>
          <p:nvPr>
            <p:ph type="title"/>
          </p:nvPr>
        </p:nvSpPr>
        <p:spPr/>
        <p:txBody>
          <a:bodyPr/>
          <a:lstStyle/>
          <a:p>
            <a:r>
              <a:rPr lang="en-US" dirty="0"/>
              <a:t>Mini Batch Generative Adversarial Networks (Mini Batch GANs)</a:t>
            </a:r>
          </a:p>
        </p:txBody>
      </p:sp>
      <p:sp>
        <p:nvSpPr>
          <p:cNvPr id="3" name="Content Placeholder 2">
            <a:extLst>
              <a:ext uri="{FF2B5EF4-FFF2-40B4-BE49-F238E27FC236}">
                <a16:creationId xmlns:a16="http://schemas.microsoft.com/office/drawing/2014/main" id="{711CE411-2208-825D-8917-A93D75BAE858}"/>
              </a:ext>
            </a:extLst>
          </p:cNvPr>
          <p:cNvSpPr>
            <a:spLocks noGrp="1"/>
          </p:cNvSpPr>
          <p:nvPr>
            <p:ph idx="1"/>
          </p:nvPr>
        </p:nvSpPr>
        <p:spPr/>
        <p:txBody>
          <a:bodyPr>
            <a:normAutofit/>
          </a:bodyPr>
          <a:lstStyle/>
          <a:p>
            <a:r>
              <a:rPr lang="en-US" dirty="0">
                <a:solidFill>
                  <a:srgbClr val="FF0000"/>
                </a:solidFill>
              </a:rPr>
              <a:t>Mini Batch GANs </a:t>
            </a:r>
            <a:r>
              <a:rPr lang="en-US" dirty="0"/>
              <a:t>are a variation of Generative Adversarial Networks (GANs).</a:t>
            </a:r>
          </a:p>
          <a:p>
            <a:r>
              <a:rPr lang="en-US" b="0" i="0" dirty="0">
                <a:solidFill>
                  <a:srgbClr val="0D0D0D"/>
                </a:solidFill>
                <a:effectLst/>
                <a:latin typeface="Söhne"/>
              </a:rPr>
              <a:t>In traditional GANs</a:t>
            </a:r>
            <a:r>
              <a:rPr lang="en-US" b="0" i="0" dirty="0">
                <a:solidFill>
                  <a:srgbClr val="00B0F0"/>
                </a:solidFill>
                <a:effectLst/>
                <a:latin typeface="Söhne"/>
              </a:rPr>
              <a:t>, the discriminator evaluates each sample individually to decide</a:t>
            </a:r>
            <a:r>
              <a:rPr lang="en-US" b="0" i="0" dirty="0">
                <a:solidFill>
                  <a:srgbClr val="0D0D0D"/>
                </a:solidFill>
                <a:effectLst/>
                <a:latin typeface="Söhne"/>
              </a:rPr>
              <a:t> whether it is real or fake. </a:t>
            </a:r>
          </a:p>
          <a:p>
            <a:r>
              <a:rPr lang="en-US" b="0" i="0" dirty="0">
                <a:solidFill>
                  <a:srgbClr val="0D0D0D"/>
                </a:solidFill>
                <a:effectLst/>
                <a:latin typeface="Söhne"/>
              </a:rPr>
              <a:t>In Mini Batch GANs, </a:t>
            </a:r>
            <a:r>
              <a:rPr lang="en-US" b="0" i="0" dirty="0">
                <a:solidFill>
                  <a:srgbClr val="00B050"/>
                </a:solidFill>
                <a:effectLst/>
                <a:latin typeface="Söhne"/>
              </a:rPr>
              <a:t>the discriminator evaluates samples in small groups or "mini-batches"</a:t>
            </a:r>
            <a:r>
              <a:rPr lang="en-US" b="0" i="0" dirty="0">
                <a:solidFill>
                  <a:srgbClr val="0D0D0D"/>
                </a:solidFill>
                <a:effectLst/>
                <a:latin typeface="Söhne"/>
              </a:rPr>
              <a:t>. </a:t>
            </a:r>
          </a:p>
          <a:p>
            <a:pPr lvl="1"/>
            <a:r>
              <a:rPr lang="en-US" b="0" i="0" dirty="0">
                <a:solidFill>
                  <a:srgbClr val="0D0D0D"/>
                </a:solidFill>
                <a:effectLst/>
                <a:latin typeface="Söhne"/>
              </a:rPr>
              <a:t>Concept called </a:t>
            </a:r>
            <a:r>
              <a:rPr lang="en-US" b="0" i="0" dirty="0">
                <a:solidFill>
                  <a:srgbClr val="0070C0"/>
                </a:solidFill>
                <a:effectLst/>
                <a:latin typeface="Söhne"/>
              </a:rPr>
              <a:t>mini-batch discrimination</a:t>
            </a:r>
          </a:p>
          <a:p>
            <a:pPr lvl="1"/>
            <a:r>
              <a:rPr lang="en-US" b="0" i="0" dirty="0">
                <a:solidFill>
                  <a:srgbClr val="0D0D0D"/>
                </a:solidFill>
                <a:effectLst/>
                <a:latin typeface="Söhne"/>
              </a:rPr>
              <a:t>Assess the </a:t>
            </a:r>
            <a:r>
              <a:rPr lang="en-US" b="0" i="0" dirty="0">
                <a:solidFill>
                  <a:srgbClr val="0070C0"/>
                </a:solidFill>
                <a:effectLst/>
                <a:latin typeface="Söhne"/>
              </a:rPr>
              <a:t>authenticity</a:t>
            </a:r>
            <a:r>
              <a:rPr lang="en-US" b="0" i="0" dirty="0">
                <a:solidFill>
                  <a:srgbClr val="0D0D0D"/>
                </a:solidFill>
                <a:effectLst/>
                <a:latin typeface="Söhne"/>
              </a:rPr>
              <a:t> of individual samples but also the </a:t>
            </a:r>
            <a:r>
              <a:rPr lang="en-US" b="0" i="0" dirty="0">
                <a:solidFill>
                  <a:srgbClr val="0070C0"/>
                </a:solidFill>
                <a:effectLst/>
                <a:latin typeface="Söhne"/>
              </a:rPr>
              <a:t>diversity</a:t>
            </a:r>
            <a:r>
              <a:rPr lang="en-US" b="0" i="0" dirty="0">
                <a:solidFill>
                  <a:srgbClr val="0D0D0D"/>
                </a:solidFill>
                <a:effectLst/>
                <a:latin typeface="Söhne"/>
              </a:rPr>
              <a:t> between samples within a batch.</a:t>
            </a:r>
            <a:endParaRPr lang="en-US" dirty="0"/>
          </a:p>
          <a:p>
            <a:endParaRPr lang="en-US" dirty="0"/>
          </a:p>
        </p:txBody>
      </p:sp>
      <p:sp>
        <p:nvSpPr>
          <p:cNvPr id="4" name="Date Placeholder 3">
            <a:extLst>
              <a:ext uri="{FF2B5EF4-FFF2-40B4-BE49-F238E27FC236}">
                <a16:creationId xmlns:a16="http://schemas.microsoft.com/office/drawing/2014/main" id="{CCD4C6CE-7A57-6946-7DF1-F0208EC16636}"/>
              </a:ext>
            </a:extLst>
          </p:cNvPr>
          <p:cNvSpPr>
            <a:spLocks noGrp="1"/>
          </p:cNvSpPr>
          <p:nvPr>
            <p:ph type="dt" sz="half" idx="10"/>
          </p:nvPr>
        </p:nvSpPr>
        <p:spPr/>
        <p:txBody>
          <a:bodyPr/>
          <a:lstStyle/>
          <a:p>
            <a:fld id="{9E907AD8-D089-41F9-B6D1-777D5F71A5E7}" type="datetime1">
              <a:rPr lang="en-US" smtClean="0"/>
              <a:t>3/25/2025</a:t>
            </a:fld>
            <a:endParaRPr lang="en-US"/>
          </a:p>
        </p:txBody>
      </p:sp>
      <p:sp>
        <p:nvSpPr>
          <p:cNvPr id="5" name="Footer Placeholder 4">
            <a:extLst>
              <a:ext uri="{FF2B5EF4-FFF2-40B4-BE49-F238E27FC236}">
                <a16:creationId xmlns:a16="http://schemas.microsoft.com/office/drawing/2014/main" id="{35CC6652-E991-838A-F941-23A90C1FFD50}"/>
              </a:ext>
            </a:extLst>
          </p:cNvPr>
          <p:cNvSpPr>
            <a:spLocks noGrp="1"/>
          </p:cNvSpPr>
          <p:nvPr>
            <p:ph type="ftr" sz="quarter" idx="11"/>
          </p:nvPr>
        </p:nvSpPr>
        <p:spPr/>
        <p:txBody>
          <a:bodyPr/>
          <a:lstStyle/>
          <a:p>
            <a:r>
              <a:rPr lang="en-US"/>
              <a:t>Presented by Dr. Muhammad Nouman Noor</a:t>
            </a:r>
            <a:endParaRPr lang="en-US" dirty="0"/>
          </a:p>
        </p:txBody>
      </p:sp>
      <p:sp>
        <p:nvSpPr>
          <p:cNvPr id="6" name="Slide Number Placeholder 5">
            <a:extLst>
              <a:ext uri="{FF2B5EF4-FFF2-40B4-BE49-F238E27FC236}">
                <a16:creationId xmlns:a16="http://schemas.microsoft.com/office/drawing/2014/main" id="{3EC40279-8E94-1C27-D7BC-90C3A33AB3E1}"/>
              </a:ext>
            </a:extLst>
          </p:cNvPr>
          <p:cNvSpPr>
            <a:spLocks noGrp="1"/>
          </p:cNvSpPr>
          <p:nvPr>
            <p:ph type="sldNum" sz="quarter" idx="12"/>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190516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0C91DA-0345-45D0-A0E8-DE1D72903DAF}"/>
              </a:ext>
            </a:extLst>
          </p:cNvPr>
          <p:cNvSpPr txBox="1"/>
          <p:nvPr/>
        </p:nvSpPr>
        <p:spPr>
          <a:xfrm>
            <a:off x="3112076" y="701814"/>
            <a:ext cx="5967851" cy="707886"/>
          </a:xfrm>
          <a:prstGeom prst="rect">
            <a:avLst/>
          </a:prstGeom>
          <a:noFill/>
        </p:spPr>
        <p:txBody>
          <a:bodyPr wrap="none" rtlCol="0">
            <a:spAutoFit/>
          </a:bodyPr>
          <a:lstStyle/>
          <a:p>
            <a:pPr algn="ctr"/>
            <a:r>
              <a:rPr lang="en-US" sz="4000" b="1" dirty="0">
                <a:solidFill>
                  <a:srgbClr val="0099CC"/>
                </a:solidFill>
              </a:rPr>
              <a:t>Mini Batch GANs on MNIST</a:t>
            </a:r>
          </a:p>
        </p:txBody>
      </p:sp>
      <p:sp>
        <p:nvSpPr>
          <p:cNvPr id="3" name="Cube 2">
            <a:extLst>
              <a:ext uri="{FF2B5EF4-FFF2-40B4-BE49-F238E27FC236}">
                <a16:creationId xmlns:a16="http://schemas.microsoft.com/office/drawing/2014/main" id="{D04089D1-42FC-489B-9431-FAFCA1F01A06}"/>
              </a:ext>
            </a:extLst>
          </p:cNvPr>
          <p:cNvSpPr/>
          <p:nvPr/>
        </p:nvSpPr>
        <p:spPr>
          <a:xfrm flipH="1">
            <a:off x="5102512" y="2126907"/>
            <a:ext cx="1097280" cy="2560320"/>
          </a:xfrm>
          <a:prstGeom prst="cube">
            <a:avLst>
              <a:gd name="adj" fmla="val 91187"/>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B14CF8B-337D-4CB8-8036-E9B65DF83D02}"/>
              </a:ext>
            </a:extLst>
          </p:cNvPr>
          <p:cNvSpPr txBox="1"/>
          <p:nvPr/>
        </p:nvSpPr>
        <p:spPr>
          <a:xfrm>
            <a:off x="5175233" y="4783781"/>
            <a:ext cx="1071127" cy="400110"/>
          </a:xfrm>
          <a:prstGeom prst="rect">
            <a:avLst/>
          </a:prstGeom>
          <a:noFill/>
        </p:spPr>
        <p:txBody>
          <a:bodyPr wrap="none" rtlCol="0">
            <a:spAutoFit/>
          </a:bodyPr>
          <a:lstStyle/>
          <a:p>
            <a:r>
              <a:rPr lang="en-US" sz="2000" b="1" dirty="0"/>
              <a:t>28x28x1</a:t>
            </a:r>
          </a:p>
        </p:txBody>
      </p:sp>
      <p:sp>
        <p:nvSpPr>
          <p:cNvPr id="5" name="Cube 4">
            <a:extLst>
              <a:ext uri="{FF2B5EF4-FFF2-40B4-BE49-F238E27FC236}">
                <a16:creationId xmlns:a16="http://schemas.microsoft.com/office/drawing/2014/main" id="{1B8847E9-D47D-465C-913A-5FC5A8008599}"/>
              </a:ext>
            </a:extLst>
          </p:cNvPr>
          <p:cNvSpPr/>
          <p:nvPr/>
        </p:nvSpPr>
        <p:spPr>
          <a:xfrm flipH="1">
            <a:off x="3406817" y="2766987"/>
            <a:ext cx="876715" cy="1280160"/>
          </a:xfrm>
          <a:prstGeom prst="cube">
            <a:avLst>
              <a:gd name="adj" fmla="val 44727"/>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045C46E-1D8C-4FA6-91A5-696BB41DA34F}"/>
              </a:ext>
            </a:extLst>
          </p:cNvPr>
          <p:cNvSpPr txBox="1"/>
          <p:nvPr/>
        </p:nvSpPr>
        <p:spPr>
          <a:xfrm>
            <a:off x="3406149" y="4783781"/>
            <a:ext cx="1071127" cy="400110"/>
          </a:xfrm>
          <a:prstGeom prst="rect">
            <a:avLst/>
          </a:prstGeom>
          <a:noFill/>
        </p:spPr>
        <p:txBody>
          <a:bodyPr wrap="none" rtlCol="0">
            <a:spAutoFit/>
          </a:bodyPr>
          <a:lstStyle/>
          <a:p>
            <a:r>
              <a:rPr lang="en-US" sz="2000" b="1" dirty="0"/>
              <a:t>14x14x8</a:t>
            </a:r>
          </a:p>
        </p:txBody>
      </p:sp>
      <p:sp>
        <p:nvSpPr>
          <p:cNvPr id="7" name="TextBox 6">
            <a:extLst>
              <a:ext uri="{FF2B5EF4-FFF2-40B4-BE49-F238E27FC236}">
                <a16:creationId xmlns:a16="http://schemas.microsoft.com/office/drawing/2014/main" id="{7095B998-E3CB-48F1-88DB-2BE0006766DD}"/>
              </a:ext>
            </a:extLst>
          </p:cNvPr>
          <p:cNvSpPr txBox="1"/>
          <p:nvPr/>
        </p:nvSpPr>
        <p:spPr>
          <a:xfrm>
            <a:off x="1766910" y="4783781"/>
            <a:ext cx="941283" cy="400110"/>
          </a:xfrm>
          <a:prstGeom prst="rect">
            <a:avLst/>
          </a:prstGeom>
          <a:noFill/>
        </p:spPr>
        <p:txBody>
          <a:bodyPr wrap="none" rtlCol="0">
            <a:spAutoFit/>
          </a:bodyPr>
          <a:lstStyle/>
          <a:p>
            <a:r>
              <a:rPr lang="en-US" sz="2000" b="1" dirty="0"/>
              <a:t>7x7x16</a:t>
            </a:r>
          </a:p>
        </p:txBody>
      </p:sp>
      <p:sp>
        <p:nvSpPr>
          <p:cNvPr id="8" name="Cube 7">
            <a:extLst>
              <a:ext uri="{FF2B5EF4-FFF2-40B4-BE49-F238E27FC236}">
                <a16:creationId xmlns:a16="http://schemas.microsoft.com/office/drawing/2014/main" id="{0D4B8484-FCE1-4296-9F5F-6E7F86901270}"/>
              </a:ext>
            </a:extLst>
          </p:cNvPr>
          <p:cNvSpPr/>
          <p:nvPr/>
        </p:nvSpPr>
        <p:spPr>
          <a:xfrm flipH="1">
            <a:off x="1646555" y="3207012"/>
            <a:ext cx="941283" cy="400111"/>
          </a:xfrm>
          <a:prstGeom prst="cube">
            <a:avLst>
              <a:gd name="adj" fmla="val 21673"/>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2503770-E69C-4F47-8E97-0BFC3DB2D2BF}"/>
              </a:ext>
            </a:extLst>
          </p:cNvPr>
          <p:cNvSpPr txBox="1"/>
          <p:nvPr/>
        </p:nvSpPr>
        <p:spPr>
          <a:xfrm>
            <a:off x="494758" y="4783781"/>
            <a:ext cx="574196" cy="400110"/>
          </a:xfrm>
          <a:prstGeom prst="rect">
            <a:avLst/>
          </a:prstGeom>
          <a:noFill/>
        </p:spPr>
        <p:txBody>
          <a:bodyPr wrap="none" rtlCol="0">
            <a:spAutoFit/>
          </a:bodyPr>
          <a:lstStyle/>
          <a:p>
            <a:r>
              <a:rPr lang="en-US" sz="2000" b="1" dirty="0"/>
              <a:t>100</a:t>
            </a:r>
          </a:p>
        </p:txBody>
      </p:sp>
      <p:sp>
        <p:nvSpPr>
          <p:cNvPr id="10" name="Rectangle 9">
            <a:extLst>
              <a:ext uri="{FF2B5EF4-FFF2-40B4-BE49-F238E27FC236}">
                <a16:creationId xmlns:a16="http://schemas.microsoft.com/office/drawing/2014/main" id="{24A2DED6-3B3F-4D68-A297-6BDAA5667996}"/>
              </a:ext>
            </a:extLst>
          </p:cNvPr>
          <p:cNvSpPr/>
          <p:nvPr/>
        </p:nvSpPr>
        <p:spPr>
          <a:xfrm>
            <a:off x="736136" y="2949867"/>
            <a:ext cx="91440" cy="9144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B1BFAB37-4775-4F0D-9E95-D8788206756D}"/>
              </a:ext>
            </a:extLst>
          </p:cNvPr>
          <p:cNvCxnSpPr>
            <a:cxnSpLocks/>
          </p:cNvCxnSpPr>
          <p:nvPr/>
        </p:nvCxnSpPr>
        <p:spPr>
          <a:xfrm>
            <a:off x="922826" y="3407067"/>
            <a:ext cx="508751"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BA8DEF8-C60D-4DAD-9CDE-3F4358EDAEA2}"/>
              </a:ext>
            </a:extLst>
          </p:cNvPr>
          <p:cNvCxnSpPr>
            <a:cxnSpLocks/>
          </p:cNvCxnSpPr>
          <p:nvPr/>
        </p:nvCxnSpPr>
        <p:spPr>
          <a:xfrm>
            <a:off x="2708193" y="3407067"/>
            <a:ext cx="508751"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3CE15F8-56BE-4EF2-8E72-CDC48F608BE4}"/>
              </a:ext>
            </a:extLst>
          </p:cNvPr>
          <p:cNvCxnSpPr>
            <a:cxnSpLocks/>
          </p:cNvCxnSpPr>
          <p:nvPr/>
        </p:nvCxnSpPr>
        <p:spPr>
          <a:xfrm>
            <a:off x="4477276" y="3407067"/>
            <a:ext cx="508751"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E543214-926F-42E0-AC95-2F55F2B88D33}"/>
              </a:ext>
            </a:extLst>
          </p:cNvPr>
          <p:cNvSpPr txBox="1"/>
          <p:nvPr/>
        </p:nvSpPr>
        <p:spPr>
          <a:xfrm>
            <a:off x="944061" y="2431007"/>
            <a:ext cx="993990" cy="646331"/>
          </a:xfrm>
          <a:prstGeom prst="rect">
            <a:avLst/>
          </a:prstGeom>
          <a:noFill/>
        </p:spPr>
        <p:txBody>
          <a:bodyPr wrap="none" rtlCol="0">
            <a:spAutoFit/>
          </a:bodyPr>
          <a:lstStyle/>
          <a:p>
            <a:r>
              <a:rPr lang="en-US" b="1" dirty="0"/>
              <a:t>FC, BN, </a:t>
            </a:r>
          </a:p>
          <a:p>
            <a:r>
              <a:rPr lang="en-US" b="1" dirty="0"/>
              <a:t>Reshape</a:t>
            </a:r>
          </a:p>
        </p:txBody>
      </p:sp>
      <p:sp>
        <p:nvSpPr>
          <p:cNvPr id="16" name="TextBox 15">
            <a:extLst>
              <a:ext uri="{FF2B5EF4-FFF2-40B4-BE49-F238E27FC236}">
                <a16:creationId xmlns:a16="http://schemas.microsoft.com/office/drawing/2014/main" id="{172FF73B-C118-46BE-8AB7-CFC272AF9A4A}"/>
              </a:ext>
            </a:extLst>
          </p:cNvPr>
          <p:cNvSpPr txBox="1"/>
          <p:nvPr/>
        </p:nvSpPr>
        <p:spPr>
          <a:xfrm>
            <a:off x="2349572" y="2470441"/>
            <a:ext cx="1063689" cy="646331"/>
          </a:xfrm>
          <a:prstGeom prst="rect">
            <a:avLst/>
          </a:prstGeom>
          <a:noFill/>
        </p:spPr>
        <p:txBody>
          <a:bodyPr wrap="none" rtlCol="0">
            <a:spAutoFit/>
          </a:bodyPr>
          <a:lstStyle/>
          <a:p>
            <a:r>
              <a:rPr lang="en-US" b="1" dirty="0"/>
              <a:t>Deconv</a:t>
            </a:r>
          </a:p>
          <a:p>
            <a:r>
              <a:rPr lang="en-US" b="1" dirty="0"/>
              <a:t>BN, ReLU</a:t>
            </a:r>
          </a:p>
        </p:txBody>
      </p:sp>
      <p:sp>
        <p:nvSpPr>
          <p:cNvPr id="17" name="TextBox 16">
            <a:extLst>
              <a:ext uri="{FF2B5EF4-FFF2-40B4-BE49-F238E27FC236}">
                <a16:creationId xmlns:a16="http://schemas.microsoft.com/office/drawing/2014/main" id="{D8D0E226-5268-423A-8E13-B8ADB1F2B5E5}"/>
              </a:ext>
            </a:extLst>
          </p:cNvPr>
          <p:cNvSpPr txBox="1"/>
          <p:nvPr/>
        </p:nvSpPr>
        <p:spPr>
          <a:xfrm>
            <a:off x="3633024" y="2055851"/>
            <a:ext cx="1505733" cy="646331"/>
          </a:xfrm>
          <a:prstGeom prst="rect">
            <a:avLst/>
          </a:prstGeom>
          <a:noFill/>
        </p:spPr>
        <p:txBody>
          <a:bodyPr wrap="none" rtlCol="0">
            <a:spAutoFit/>
          </a:bodyPr>
          <a:lstStyle/>
          <a:p>
            <a:r>
              <a:rPr lang="en-US" b="1" dirty="0"/>
              <a:t>Deconv</a:t>
            </a:r>
          </a:p>
          <a:p>
            <a:r>
              <a:rPr lang="en-US" b="1" dirty="0"/>
              <a:t>Tanh/Sigmoid</a:t>
            </a:r>
          </a:p>
        </p:txBody>
      </p:sp>
      <p:cxnSp>
        <p:nvCxnSpPr>
          <p:cNvPr id="18" name="Straight Arrow Connector 17">
            <a:extLst>
              <a:ext uri="{FF2B5EF4-FFF2-40B4-BE49-F238E27FC236}">
                <a16:creationId xmlns:a16="http://schemas.microsoft.com/office/drawing/2014/main" id="{7BF40581-DB49-410B-99E2-4E4A9FFE9261}"/>
              </a:ext>
            </a:extLst>
          </p:cNvPr>
          <p:cNvCxnSpPr>
            <a:cxnSpLocks/>
          </p:cNvCxnSpPr>
          <p:nvPr/>
        </p:nvCxnSpPr>
        <p:spPr>
          <a:xfrm>
            <a:off x="6421405" y="3407067"/>
            <a:ext cx="508751"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9" name="Cube 18">
            <a:extLst>
              <a:ext uri="{FF2B5EF4-FFF2-40B4-BE49-F238E27FC236}">
                <a16:creationId xmlns:a16="http://schemas.microsoft.com/office/drawing/2014/main" id="{2594B788-D730-445E-AE9D-1DCC540622E2}"/>
              </a:ext>
            </a:extLst>
          </p:cNvPr>
          <p:cNvSpPr/>
          <p:nvPr/>
        </p:nvSpPr>
        <p:spPr>
          <a:xfrm flipH="1">
            <a:off x="7018772" y="2766987"/>
            <a:ext cx="876715" cy="1280160"/>
          </a:xfrm>
          <a:prstGeom prst="cube">
            <a:avLst>
              <a:gd name="adj" fmla="val 44727"/>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EE3898-9248-4C59-BF5B-F4A333EE8A1F}"/>
              </a:ext>
            </a:extLst>
          </p:cNvPr>
          <p:cNvSpPr txBox="1"/>
          <p:nvPr/>
        </p:nvSpPr>
        <p:spPr>
          <a:xfrm>
            <a:off x="7018772" y="4789923"/>
            <a:ext cx="1071127" cy="400110"/>
          </a:xfrm>
          <a:prstGeom prst="rect">
            <a:avLst/>
          </a:prstGeom>
          <a:noFill/>
        </p:spPr>
        <p:txBody>
          <a:bodyPr wrap="none" rtlCol="0">
            <a:spAutoFit/>
          </a:bodyPr>
          <a:lstStyle/>
          <a:p>
            <a:r>
              <a:rPr lang="en-US" sz="2000" b="1" dirty="0"/>
              <a:t>14x14x8</a:t>
            </a:r>
          </a:p>
        </p:txBody>
      </p:sp>
      <p:sp>
        <p:nvSpPr>
          <p:cNvPr id="21" name="TextBox 20">
            <a:extLst>
              <a:ext uri="{FF2B5EF4-FFF2-40B4-BE49-F238E27FC236}">
                <a16:creationId xmlns:a16="http://schemas.microsoft.com/office/drawing/2014/main" id="{24683631-7ED7-4363-A181-ECA6146D13F0}"/>
              </a:ext>
            </a:extLst>
          </p:cNvPr>
          <p:cNvSpPr txBox="1"/>
          <p:nvPr/>
        </p:nvSpPr>
        <p:spPr>
          <a:xfrm>
            <a:off x="6169661" y="2158581"/>
            <a:ext cx="1151982" cy="646331"/>
          </a:xfrm>
          <a:prstGeom prst="rect">
            <a:avLst/>
          </a:prstGeom>
          <a:noFill/>
        </p:spPr>
        <p:txBody>
          <a:bodyPr wrap="none" rtlCol="0">
            <a:spAutoFit/>
          </a:bodyPr>
          <a:lstStyle/>
          <a:p>
            <a:r>
              <a:rPr lang="en-US" b="1" dirty="0"/>
              <a:t>Conv, BN, </a:t>
            </a:r>
          </a:p>
          <a:p>
            <a:r>
              <a:rPr lang="en-US" b="1" dirty="0" err="1"/>
              <a:t>LReLU</a:t>
            </a:r>
            <a:endParaRPr lang="en-US" b="1" dirty="0"/>
          </a:p>
        </p:txBody>
      </p:sp>
      <p:sp>
        <p:nvSpPr>
          <p:cNvPr id="22" name="Cube 21">
            <a:extLst>
              <a:ext uri="{FF2B5EF4-FFF2-40B4-BE49-F238E27FC236}">
                <a16:creationId xmlns:a16="http://schemas.microsoft.com/office/drawing/2014/main" id="{5B1F1C29-8ED5-4A52-9AF3-E8640466EEFE}"/>
              </a:ext>
            </a:extLst>
          </p:cNvPr>
          <p:cNvSpPr/>
          <p:nvPr/>
        </p:nvSpPr>
        <p:spPr>
          <a:xfrm flipH="1">
            <a:off x="8817593" y="3207012"/>
            <a:ext cx="941283" cy="400111"/>
          </a:xfrm>
          <a:prstGeom prst="cube">
            <a:avLst>
              <a:gd name="adj" fmla="val 21673"/>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5BABBEBF-E21A-4FEA-B863-6770ACB802C5}"/>
              </a:ext>
            </a:extLst>
          </p:cNvPr>
          <p:cNvCxnSpPr>
            <a:cxnSpLocks/>
          </p:cNvCxnSpPr>
          <p:nvPr/>
        </p:nvCxnSpPr>
        <p:spPr>
          <a:xfrm>
            <a:off x="8093864" y="3407067"/>
            <a:ext cx="508751"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A953FCBD-69D7-406E-9CC0-D1C7EC274DC1}"/>
              </a:ext>
            </a:extLst>
          </p:cNvPr>
          <p:cNvCxnSpPr>
            <a:cxnSpLocks/>
          </p:cNvCxnSpPr>
          <p:nvPr/>
        </p:nvCxnSpPr>
        <p:spPr>
          <a:xfrm>
            <a:off x="9879231" y="3407067"/>
            <a:ext cx="508751"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59519199-5F7B-4E3C-9211-0D6990A49F04}"/>
              </a:ext>
            </a:extLst>
          </p:cNvPr>
          <p:cNvSpPr txBox="1"/>
          <p:nvPr/>
        </p:nvSpPr>
        <p:spPr>
          <a:xfrm>
            <a:off x="8015113" y="2303536"/>
            <a:ext cx="1151982" cy="646331"/>
          </a:xfrm>
          <a:prstGeom prst="rect">
            <a:avLst/>
          </a:prstGeom>
          <a:noFill/>
        </p:spPr>
        <p:txBody>
          <a:bodyPr wrap="none" rtlCol="0">
            <a:spAutoFit/>
          </a:bodyPr>
          <a:lstStyle/>
          <a:p>
            <a:r>
              <a:rPr lang="en-US" b="1" dirty="0"/>
              <a:t>Conv, BN, </a:t>
            </a:r>
          </a:p>
          <a:p>
            <a:r>
              <a:rPr lang="en-US" b="1" dirty="0" err="1"/>
              <a:t>LReLU</a:t>
            </a:r>
            <a:endParaRPr lang="en-US" b="1" dirty="0"/>
          </a:p>
        </p:txBody>
      </p:sp>
      <p:sp>
        <p:nvSpPr>
          <p:cNvPr id="26" name="TextBox 25">
            <a:extLst>
              <a:ext uri="{FF2B5EF4-FFF2-40B4-BE49-F238E27FC236}">
                <a16:creationId xmlns:a16="http://schemas.microsoft.com/office/drawing/2014/main" id="{3D0435B4-F2E7-4C01-A0EB-A63BFD6A9D7C}"/>
              </a:ext>
            </a:extLst>
          </p:cNvPr>
          <p:cNvSpPr txBox="1"/>
          <p:nvPr/>
        </p:nvSpPr>
        <p:spPr>
          <a:xfrm>
            <a:off x="8787855" y="4783781"/>
            <a:ext cx="941283" cy="400110"/>
          </a:xfrm>
          <a:prstGeom prst="rect">
            <a:avLst/>
          </a:prstGeom>
          <a:noFill/>
        </p:spPr>
        <p:txBody>
          <a:bodyPr wrap="none" rtlCol="0">
            <a:spAutoFit/>
          </a:bodyPr>
          <a:lstStyle/>
          <a:p>
            <a:r>
              <a:rPr lang="en-US" sz="2000" b="1" dirty="0"/>
              <a:t>7x7x16</a:t>
            </a:r>
          </a:p>
        </p:txBody>
      </p:sp>
      <p:sp>
        <p:nvSpPr>
          <p:cNvPr id="27" name="Rectangle 26">
            <a:extLst>
              <a:ext uri="{FF2B5EF4-FFF2-40B4-BE49-F238E27FC236}">
                <a16:creationId xmlns:a16="http://schemas.microsoft.com/office/drawing/2014/main" id="{6A53110D-5217-4AE6-A99D-9B942CD3D258}"/>
              </a:ext>
            </a:extLst>
          </p:cNvPr>
          <p:cNvSpPr/>
          <p:nvPr/>
        </p:nvSpPr>
        <p:spPr>
          <a:xfrm>
            <a:off x="10566168" y="2949867"/>
            <a:ext cx="91440" cy="9144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545E32B3-38FF-4CF0-8760-84598E6C50F3}"/>
              </a:ext>
            </a:extLst>
          </p:cNvPr>
          <p:cNvSpPr txBox="1"/>
          <p:nvPr/>
        </p:nvSpPr>
        <p:spPr>
          <a:xfrm>
            <a:off x="10306912" y="4783781"/>
            <a:ext cx="574196" cy="400110"/>
          </a:xfrm>
          <a:prstGeom prst="rect">
            <a:avLst/>
          </a:prstGeom>
          <a:noFill/>
        </p:spPr>
        <p:txBody>
          <a:bodyPr wrap="none" rtlCol="0">
            <a:spAutoFit/>
          </a:bodyPr>
          <a:lstStyle/>
          <a:p>
            <a:r>
              <a:rPr lang="en-US" sz="2000" b="1" dirty="0"/>
              <a:t>256</a:t>
            </a:r>
          </a:p>
        </p:txBody>
      </p:sp>
      <p:cxnSp>
        <p:nvCxnSpPr>
          <p:cNvPr id="29" name="Straight Arrow Connector 28">
            <a:extLst>
              <a:ext uri="{FF2B5EF4-FFF2-40B4-BE49-F238E27FC236}">
                <a16:creationId xmlns:a16="http://schemas.microsoft.com/office/drawing/2014/main" id="{373680D1-18AC-4D68-94D7-CA800682589B}"/>
              </a:ext>
            </a:extLst>
          </p:cNvPr>
          <p:cNvCxnSpPr>
            <a:cxnSpLocks/>
          </p:cNvCxnSpPr>
          <p:nvPr/>
        </p:nvCxnSpPr>
        <p:spPr>
          <a:xfrm>
            <a:off x="10844037" y="3407067"/>
            <a:ext cx="508751"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9084FAA-6744-4F00-ABEF-72866E368A9F}"/>
              </a:ext>
            </a:extLst>
          </p:cNvPr>
          <p:cNvSpPr txBox="1"/>
          <p:nvPr/>
        </p:nvSpPr>
        <p:spPr>
          <a:xfrm>
            <a:off x="9649763" y="2266845"/>
            <a:ext cx="1106200" cy="923330"/>
          </a:xfrm>
          <a:prstGeom prst="rect">
            <a:avLst/>
          </a:prstGeom>
          <a:noFill/>
        </p:spPr>
        <p:txBody>
          <a:bodyPr wrap="none" rtlCol="0">
            <a:spAutoFit/>
          </a:bodyPr>
          <a:lstStyle/>
          <a:p>
            <a:r>
              <a:rPr lang="en-US" b="1" dirty="0"/>
              <a:t>Reshape, </a:t>
            </a:r>
          </a:p>
          <a:p>
            <a:r>
              <a:rPr lang="en-US" b="1" dirty="0"/>
              <a:t>FC, BN, </a:t>
            </a:r>
          </a:p>
          <a:p>
            <a:r>
              <a:rPr lang="en-US" b="1" dirty="0" err="1"/>
              <a:t>LReLU</a:t>
            </a:r>
            <a:endParaRPr lang="en-US" b="1" dirty="0"/>
          </a:p>
        </p:txBody>
      </p:sp>
      <p:sp>
        <p:nvSpPr>
          <p:cNvPr id="31" name="Oval 30">
            <a:extLst>
              <a:ext uri="{FF2B5EF4-FFF2-40B4-BE49-F238E27FC236}">
                <a16:creationId xmlns:a16="http://schemas.microsoft.com/office/drawing/2014/main" id="{745769D2-6476-4553-978A-3A7BA9A46AA1}"/>
              </a:ext>
            </a:extLst>
          </p:cNvPr>
          <p:cNvSpPr/>
          <p:nvPr/>
        </p:nvSpPr>
        <p:spPr>
          <a:xfrm>
            <a:off x="11482573" y="3315627"/>
            <a:ext cx="182880" cy="18288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B0ED22EF-5D85-4169-B316-B1556E4D0A48}"/>
              </a:ext>
            </a:extLst>
          </p:cNvPr>
          <p:cNvSpPr txBox="1"/>
          <p:nvPr/>
        </p:nvSpPr>
        <p:spPr>
          <a:xfrm>
            <a:off x="10799859" y="2364993"/>
            <a:ext cx="949299" cy="646331"/>
          </a:xfrm>
          <a:prstGeom prst="rect">
            <a:avLst/>
          </a:prstGeom>
          <a:noFill/>
        </p:spPr>
        <p:txBody>
          <a:bodyPr wrap="none" rtlCol="0">
            <a:spAutoFit/>
          </a:bodyPr>
          <a:lstStyle/>
          <a:p>
            <a:r>
              <a:rPr lang="en-US" b="1" dirty="0"/>
              <a:t>FC, </a:t>
            </a:r>
          </a:p>
          <a:p>
            <a:r>
              <a:rPr lang="en-US" b="1" dirty="0"/>
              <a:t>Sigmoid</a:t>
            </a:r>
          </a:p>
        </p:txBody>
      </p:sp>
      <p:sp>
        <p:nvSpPr>
          <p:cNvPr id="33" name="TextBox 32">
            <a:extLst>
              <a:ext uri="{FF2B5EF4-FFF2-40B4-BE49-F238E27FC236}">
                <a16:creationId xmlns:a16="http://schemas.microsoft.com/office/drawing/2014/main" id="{5969F5DC-669B-4E82-AA6D-3F1579BA25BB}"/>
              </a:ext>
            </a:extLst>
          </p:cNvPr>
          <p:cNvSpPr txBox="1"/>
          <p:nvPr/>
        </p:nvSpPr>
        <p:spPr>
          <a:xfrm>
            <a:off x="11416758" y="4783781"/>
            <a:ext cx="314510" cy="400110"/>
          </a:xfrm>
          <a:prstGeom prst="rect">
            <a:avLst/>
          </a:prstGeom>
          <a:noFill/>
        </p:spPr>
        <p:txBody>
          <a:bodyPr wrap="none" rtlCol="0">
            <a:spAutoFit/>
          </a:bodyPr>
          <a:lstStyle/>
          <a:p>
            <a:r>
              <a:rPr lang="en-US" sz="2000" b="1" dirty="0"/>
              <a:t>1</a:t>
            </a:r>
          </a:p>
        </p:txBody>
      </p:sp>
      <p:sp>
        <p:nvSpPr>
          <p:cNvPr id="34" name="Right Brace 33">
            <a:extLst>
              <a:ext uri="{FF2B5EF4-FFF2-40B4-BE49-F238E27FC236}">
                <a16:creationId xmlns:a16="http://schemas.microsoft.com/office/drawing/2014/main" id="{9E4534E0-6332-4437-BB84-04DD5EB85275}"/>
              </a:ext>
            </a:extLst>
          </p:cNvPr>
          <p:cNvSpPr/>
          <p:nvPr/>
        </p:nvSpPr>
        <p:spPr>
          <a:xfrm rot="5400000">
            <a:off x="8319391" y="2544177"/>
            <a:ext cx="337214" cy="6625531"/>
          </a:xfrm>
          <a:prstGeom prst="rightBrace">
            <a:avLst>
              <a:gd name="adj1" fmla="val 42424"/>
              <a:gd name="adj2" fmla="val 500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Right Brace 34">
            <a:extLst>
              <a:ext uri="{FF2B5EF4-FFF2-40B4-BE49-F238E27FC236}">
                <a16:creationId xmlns:a16="http://schemas.microsoft.com/office/drawing/2014/main" id="{6834EDCA-4082-4675-8E76-ED4D10AF4332}"/>
              </a:ext>
            </a:extLst>
          </p:cNvPr>
          <p:cNvSpPr/>
          <p:nvPr/>
        </p:nvSpPr>
        <p:spPr>
          <a:xfrm rot="5400000">
            <a:off x="3264911" y="2753712"/>
            <a:ext cx="337214" cy="5613333"/>
          </a:xfrm>
          <a:prstGeom prst="rightBrace">
            <a:avLst>
              <a:gd name="adj1" fmla="val 42424"/>
              <a:gd name="adj2" fmla="val 50000"/>
            </a:avLst>
          </a:prstGeom>
          <a:ln w="254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C00000"/>
              </a:solidFill>
            </a:endParaRPr>
          </a:p>
        </p:txBody>
      </p:sp>
      <p:sp>
        <p:nvSpPr>
          <p:cNvPr id="36" name="TextBox 35">
            <a:extLst>
              <a:ext uri="{FF2B5EF4-FFF2-40B4-BE49-F238E27FC236}">
                <a16:creationId xmlns:a16="http://schemas.microsoft.com/office/drawing/2014/main" id="{36C17611-CF1F-4594-9009-480F9DAFD357}"/>
              </a:ext>
            </a:extLst>
          </p:cNvPr>
          <p:cNvSpPr txBox="1"/>
          <p:nvPr/>
        </p:nvSpPr>
        <p:spPr>
          <a:xfrm>
            <a:off x="2690269" y="5794717"/>
            <a:ext cx="1486497" cy="461665"/>
          </a:xfrm>
          <a:prstGeom prst="rect">
            <a:avLst/>
          </a:prstGeom>
          <a:noFill/>
        </p:spPr>
        <p:txBody>
          <a:bodyPr wrap="none" rtlCol="0">
            <a:spAutoFit/>
          </a:bodyPr>
          <a:lstStyle/>
          <a:p>
            <a:r>
              <a:rPr lang="en-US" sz="2400" b="1" dirty="0">
                <a:solidFill>
                  <a:srgbClr val="C00000"/>
                </a:solidFill>
              </a:rPr>
              <a:t>Generator</a:t>
            </a:r>
          </a:p>
        </p:txBody>
      </p:sp>
      <p:sp>
        <p:nvSpPr>
          <p:cNvPr id="37" name="TextBox 36">
            <a:extLst>
              <a:ext uri="{FF2B5EF4-FFF2-40B4-BE49-F238E27FC236}">
                <a16:creationId xmlns:a16="http://schemas.microsoft.com/office/drawing/2014/main" id="{4B2A4F6E-AD7C-445F-8736-38524C8CD4FE}"/>
              </a:ext>
            </a:extLst>
          </p:cNvPr>
          <p:cNvSpPr txBox="1"/>
          <p:nvPr/>
        </p:nvSpPr>
        <p:spPr>
          <a:xfrm>
            <a:off x="7533794" y="6156186"/>
            <a:ext cx="1908408" cy="461665"/>
          </a:xfrm>
          <a:prstGeom prst="rect">
            <a:avLst/>
          </a:prstGeom>
          <a:noFill/>
        </p:spPr>
        <p:txBody>
          <a:bodyPr wrap="none" rtlCol="0">
            <a:spAutoFit/>
          </a:bodyPr>
          <a:lstStyle/>
          <a:p>
            <a:r>
              <a:rPr lang="en-US" sz="2400" b="1" dirty="0">
                <a:solidFill>
                  <a:srgbClr val="0070C0"/>
                </a:solidFill>
              </a:rPr>
              <a:t>Discriminator</a:t>
            </a:r>
          </a:p>
        </p:txBody>
      </p:sp>
      <p:sp>
        <p:nvSpPr>
          <p:cNvPr id="11" name="Date Placeholder 10">
            <a:extLst>
              <a:ext uri="{FF2B5EF4-FFF2-40B4-BE49-F238E27FC236}">
                <a16:creationId xmlns:a16="http://schemas.microsoft.com/office/drawing/2014/main" id="{7A8F595E-F43C-5BAB-9AE2-F6EE0B03225C}"/>
              </a:ext>
            </a:extLst>
          </p:cNvPr>
          <p:cNvSpPr>
            <a:spLocks noGrp="1"/>
          </p:cNvSpPr>
          <p:nvPr>
            <p:ph type="dt" sz="half" idx="10"/>
          </p:nvPr>
        </p:nvSpPr>
        <p:spPr/>
        <p:txBody>
          <a:bodyPr/>
          <a:lstStyle/>
          <a:p>
            <a:fld id="{C8F651A3-8B07-42AF-9643-26C5A91B6261}" type="datetime1">
              <a:rPr lang="en-US" smtClean="0"/>
              <a:t>3/25/2025</a:t>
            </a:fld>
            <a:endParaRPr lang="en-US"/>
          </a:p>
        </p:txBody>
      </p:sp>
      <p:sp>
        <p:nvSpPr>
          <p:cNvPr id="38" name="Footer Placeholder 37">
            <a:extLst>
              <a:ext uri="{FF2B5EF4-FFF2-40B4-BE49-F238E27FC236}">
                <a16:creationId xmlns:a16="http://schemas.microsoft.com/office/drawing/2014/main" id="{AE76BF2B-4D4C-53BA-A308-5CCED135455C}"/>
              </a:ext>
            </a:extLst>
          </p:cNvPr>
          <p:cNvSpPr>
            <a:spLocks noGrp="1"/>
          </p:cNvSpPr>
          <p:nvPr>
            <p:ph type="ftr" sz="quarter" idx="11"/>
          </p:nvPr>
        </p:nvSpPr>
        <p:spPr/>
        <p:txBody>
          <a:bodyPr/>
          <a:lstStyle/>
          <a:p>
            <a:r>
              <a:rPr lang="en-US"/>
              <a:t>Presented by Dr. Muhammad Nouman Noor</a:t>
            </a:r>
            <a:endParaRPr lang="en-US" dirty="0"/>
          </a:p>
        </p:txBody>
      </p:sp>
      <p:sp>
        <p:nvSpPr>
          <p:cNvPr id="39" name="Slide Number Placeholder 38">
            <a:extLst>
              <a:ext uri="{FF2B5EF4-FFF2-40B4-BE49-F238E27FC236}">
                <a16:creationId xmlns:a16="http://schemas.microsoft.com/office/drawing/2014/main" id="{2E61BB56-54E8-9DF9-19B2-DD652F100C46}"/>
              </a:ext>
            </a:extLst>
          </p:cNvPr>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2311317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wipe(left)">
                                      <p:cBhvr>
                                        <p:cTn id="31" dur="500"/>
                                        <p:tgtEl>
                                          <p:spTgt spid="12"/>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wipe(left)">
                                      <p:cBhvr>
                                        <p:cTn id="34" dur="5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left)">
                                      <p:cBhvr>
                                        <p:cTn id="42" dur="500"/>
                                        <p:tgtEl>
                                          <p:spTgt spid="16"/>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wipe(left)">
                                      <p:cBhvr>
                                        <p:cTn id="50" dur="500"/>
                                        <p:tgtEl>
                                          <p:spTgt spid="17"/>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left)">
                                      <p:cBhvr>
                                        <p:cTn id="55" dur="500"/>
                                        <p:tgtEl>
                                          <p:spTgt spid="18"/>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wipe(left)">
                                      <p:cBhvr>
                                        <p:cTn id="58" dur="500"/>
                                        <p:tgtEl>
                                          <p:spTgt spid="21"/>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500"/>
                                        <p:tgtEl>
                                          <p:spTgt spid="20"/>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nodeType="click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wipe(left)">
                                      <p:cBhvr>
                                        <p:cTn id="71" dur="500"/>
                                        <p:tgtEl>
                                          <p:spTgt spid="23"/>
                                        </p:tgtEl>
                                      </p:cBhvr>
                                    </p:animEffect>
                                  </p:childTnLst>
                                </p:cTn>
                              </p:par>
                              <p:par>
                                <p:cTn id="72" presetID="22" presetClass="entr" presetSubtype="8" fill="hold" grpId="0" nodeType="with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wipe(left)">
                                      <p:cBhvr>
                                        <p:cTn id="74" dur="500"/>
                                        <p:tgtEl>
                                          <p:spTgt spid="25"/>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26"/>
                                        </p:tgtEl>
                                        <p:attrNameLst>
                                          <p:attrName>style.visibility</p:attrName>
                                        </p:attrNameLst>
                                      </p:cBhvr>
                                      <p:to>
                                        <p:strVal val="visible"/>
                                      </p:to>
                                    </p:set>
                                    <p:animEffect transition="in" filter="fade">
                                      <p:cBhvr>
                                        <p:cTn id="79" dur="500"/>
                                        <p:tgtEl>
                                          <p:spTgt spid="26"/>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2"/>
                                        </p:tgtEl>
                                        <p:attrNameLst>
                                          <p:attrName>style.visibility</p:attrName>
                                        </p:attrNameLst>
                                      </p:cBhvr>
                                      <p:to>
                                        <p:strVal val="visible"/>
                                      </p:to>
                                    </p:set>
                                    <p:animEffect transition="in" filter="fade">
                                      <p:cBhvr>
                                        <p:cTn id="82" dur="500"/>
                                        <p:tgtEl>
                                          <p:spTgt spid="22"/>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nodeType="click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wipe(left)">
                                      <p:cBhvr>
                                        <p:cTn id="87" dur="500"/>
                                        <p:tgtEl>
                                          <p:spTgt spid="24"/>
                                        </p:tgtEl>
                                      </p:cBhvr>
                                    </p:animEffect>
                                  </p:childTnLst>
                                </p:cTn>
                              </p:par>
                              <p:par>
                                <p:cTn id="88" presetID="22" presetClass="entr" presetSubtype="8" fill="hold" grpId="0" nodeType="withEffect">
                                  <p:stCondLst>
                                    <p:cond delay="0"/>
                                  </p:stCondLst>
                                  <p:childTnLst>
                                    <p:set>
                                      <p:cBhvr>
                                        <p:cTn id="89" dur="1" fill="hold">
                                          <p:stCondLst>
                                            <p:cond delay="0"/>
                                          </p:stCondLst>
                                        </p:cTn>
                                        <p:tgtEl>
                                          <p:spTgt spid="30"/>
                                        </p:tgtEl>
                                        <p:attrNameLst>
                                          <p:attrName>style.visibility</p:attrName>
                                        </p:attrNameLst>
                                      </p:cBhvr>
                                      <p:to>
                                        <p:strVal val="visible"/>
                                      </p:to>
                                    </p:set>
                                    <p:animEffect transition="in" filter="wipe(left)">
                                      <p:cBhvr>
                                        <p:cTn id="90" dur="500"/>
                                        <p:tgtEl>
                                          <p:spTgt spid="30"/>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27"/>
                                        </p:tgtEl>
                                        <p:attrNameLst>
                                          <p:attrName>style.visibility</p:attrName>
                                        </p:attrNameLst>
                                      </p:cBhvr>
                                      <p:to>
                                        <p:strVal val="visible"/>
                                      </p:to>
                                    </p:set>
                                    <p:animEffect transition="in" filter="fade">
                                      <p:cBhvr>
                                        <p:cTn id="95" dur="500"/>
                                        <p:tgtEl>
                                          <p:spTgt spid="27"/>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28"/>
                                        </p:tgtEl>
                                        <p:attrNameLst>
                                          <p:attrName>style.visibility</p:attrName>
                                        </p:attrNameLst>
                                      </p:cBhvr>
                                      <p:to>
                                        <p:strVal val="visible"/>
                                      </p:to>
                                    </p:set>
                                    <p:animEffect transition="in" filter="fade">
                                      <p:cBhvr>
                                        <p:cTn id="98" dur="500"/>
                                        <p:tgtEl>
                                          <p:spTgt spid="28"/>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8" fill="hold" nodeType="clickEffect">
                                  <p:stCondLst>
                                    <p:cond delay="0"/>
                                  </p:stCondLst>
                                  <p:childTnLst>
                                    <p:set>
                                      <p:cBhvr>
                                        <p:cTn id="102" dur="1" fill="hold">
                                          <p:stCondLst>
                                            <p:cond delay="0"/>
                                          </p:stCondLst>
                                        </p:cTn>
                                        <p:tgtEl>
                                          <p:spTgt spid="29"/>
                                        </p:tgtEl>
                                        <p:attrNameLst>
                                          <p:attrName>style.visibility</p:attrName>
                                        </p:attrNameLst>
                                      </p:cBhvr>
                                      <p:to>
                                        <p:strVal val="visible"/>
                                      </p:to>
                                    </p:set>
                                    <p:animEffect transition="in" filter="wipe(left)">
                                      <p:cBhvr>
                                        <p:cTn id="103" dur="500"/>
                                        <p:tgtEl>
                                          <p:spTgt spid="29"/>
                                        </p:tgtEl>
                                      </p:cBhvr>
                                    </p:animEffect>
                                  </p:childTnLst>
                                </p:cTn>
                              </p:par>
                              <p:par>
                                <p:cTn id="104" presetID="22" presetClass="entr" presetSubtype="8" fill="hold" grpId="0" nodeType="withEffect">
                                  <p:stCondLst>
                                    <p:cond delay="0"/>
                                  </p:stCondLst>
                                  <p:childTnLst>
                                    <p:set>
                                      <p:cBhvr>
                                        <p:cTn id="105" dur="1" fill="hold">
                                          <p:stCondLst>
                                            <p:cond delay="0"/>
                                          </p:stCondLst>
                                        </p:cTn>
                                        <p:tgtEl>
                                          <p:spTgt spid="32"/>
                                        </p:tgtEl>
                                        <p:attrNameLst>
                                          <p:attrName>style.visibility</p:attrName>
                                        </p:attrNameLst>
                                      </p:cBhvr>
                                      <p:to>
                                        <p:strVal val="visible"/>
                                      </p:to>
                                    </p:set>
                                    <p:animEffect transition="in" filter="wipe(left)">
                                      <p:cBhvr>
                                        <p:cTn id="106" dur="500"/>
                                        <p:tgtEl>
                                          <p:spTgt spid="32"/>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31"/>
                                        </p:tgtEl>
                                        <p:attrNameLst>
                                          <p:attrName>style.visibility</p:attrName>
                                        </p:attrNameLst>
                                      </p:cBhvr>
                                      <p:to>
                                        <p:strVal val="visible"/>
                                      </p:to>
                                    </p:set>
                                    <p:animEffect transition="in" filter="fade">
                                      <p:cBhvr>
                                        <p:cTn id="111" dur="500"/>
                                        <p:tgtEl>
                                          <p:spTgt spid="31"/>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33"/>
                                        </p:tgtEl>
                                        <p:attrNameLst>
                                          <p:attrName>style.visibility</p:attrName>
                                        </p:attrNameLst>
                                      </p:cBhvr>
                                      <p:to>
                                        <p:strVal val="visible"/>
                                      </p:to>
                                    </p:set>
                                    <p:animEffect transition="in" filter="fade">
                                      <p:cBhvr>
                                        <p:cTn id="114" dur="500"/>
                                        <p:tgtEl>
                                          <p:spTgt spid="33"/>
                                        </p:tgtEl>
                                      </p:cBhvr>
                                    </p:animEffect>
                                  </p:childTnLst>
                                </p:cTn>
                              </p:par>
                            </p:childTnLst>
                          </p:cTn>
                        </p:par>
                      </p:childTnLst>
                    </p:cTn>
                  </p:par>
                  <p:par>
                    <p:cTn id="115" fill="hold">
                      <p:stCondLst>
                        <p:cond delay="indefinite"/>
                      </p:stCondLst>
                      <p:childTnLst>
                        <p:par>
                          <p:cTn id="116" fill="hold">
                            <p:stCondLst>
                              <p:cond delay="0"/>
                            </p:stCondLst>
                            <p:childTnLst>
                              <p:par>
                                <p:cTn id="117" presetID="10" presetClass="entr" presetSubtype="0" fill="hold" grpId="0" nodeType="clickEffect">
                                  <p:stCondLst>
                                    <p:cond delay="0"/>
                                  </p:stCondLst>
                                  <p:childTnLst>
                                    <p:set>
                                      <p:cBhvr>
                                        <p:cTn id="118" dur="1" fill="hold">
                                          <p:stCondLst>
                                            <p:cond delay="0"/>
                                          </p:stCondLst>
                                        </p:cTn>
                                        <p:tgtEl>
                                          <p:spTgt spid="35"/>
                                        </p:tgtEl>
                                        <p:attrNameLst>
                                          <p:attrName>style.visibility</p:attrName>
                                        </p:attrNameLst>
                                      </p:cBhvr>
                                      <p:to>
                                        <p:strVal val="visible"/>
                                      </p:to>
                                    </p:set>
                                    <p:animEffect transition="in" filter="fade">
                                      <p:cBhvr>
                                        <p:cTn id="119" dur="500"/>
                                        <p:tgtEl>
                                          <p:spTgt spid="35"/>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36"/>
                                        </p:tgtEl>
                                        <p:attrNameLst>
                                          <p:attrName>style.visibility</p:attrName>
                                        </p:attrNameLst>
                                      </p:cBhvr>
                                      <p:to>
                                        <p:strVal val="visible"/>
                                      </p:to>
                                    </p:set>
                                    <p:animEffect transition="in" filter="fade">
                                      <p:cBhvr>
                                        <p:cTn id="122" dur="500"/>
                                        <p:tgtEl>
                                          <p:spTgt spid="36"/>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34"/>
                                        </p:tgtEl>
                                        <p:attrNameLst>
                                          <p:attrName>style.visibility</p:attrName>
                                        </p:attrNameLst>
                                      </p:cBhvr>
                                      <p:to>
                                        <p:strVal val="visible"/>
                                      </p:to>
                                    </p:set>
                                    <p:animEffect transition="in" filter="fade">
                                      <p:cBhvr>
                                        <p:cTn id="127" dur="500"/>
                                        <p:tgtEl>
                                          <p:spTgt spid="34"/>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37"/>
                                        </p:tgtEl>
                                        <p:attrNameLst>
                                          <p:attrName>style.visibility</p:attrName>
                                        </p:attrNameLst>
                                      </p:cBhvr>
                                      <p:to>
                                        <p:strVal val="visible"/>
                                      </p:to>
                                    </p:set>
                                    <p:animEffect transition="in" filter="fade">
                                      <p:cBhvr>
                                        <p:cTn id="13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p:bldP spid="8" grpId="0" animBg="1"/>
      <p:bldP spid="9" grpId="0"/>
      <p:bldP spid="10" grpId="0" animBg="1"/>
      <p:bldP spid="15" grpId="0"/>
      <p:bldP spid="16" grpId="0"/>
      <p:bldP spid="17" grpId="0"/>
      <p:bldP spid="19" grpId="0" animBg="1"/>
      <p:bldP spid="20" grpId="0"/>
      <p:bldP spid="21" grpId="0"/>
      <p:bldP spid="22" grpId="0" animBg="1"/>
      <p:bldP spid="25" grpId="0"/>
      <p:bldP spid="26" grpId="0"/>
      <p:bldP spid="27" grpId="0" animBg="1"/>
      <p:bldP spid="28" grpId="0"/>
      <p:bldP spid="30" grpId="0"/>
      <p:bldP spid="31" grpId="0" animBg="1"/>
      <p:bldP spid="32" grpId="0"/>
      <p:bldP spid="33" grpId="0"/>
      <p:bldP spid="34" grpId="0" animBg="1"/>
      <p:bldP spid="35" grpId="0" animBg="1"/>
      <p:bldP spid="36" grpId="0"/>
      <p:bldP spid="3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454E8FA-5B72-C612-3D5C-3022818E1368}"/>
              </a:ext>
            </a:extLst>
          </p:cNvPr>
          <p:cNvSpPr>
            <a:spLocks noGrp="1"/>
          </p:cNvSpPr>
          <p:nvPr>
            <p:ph idx="1"/>
          </p:nvPr>
        </p:nvSpPr>
        <p:spPr/>
        <p:txBody>
          <a:bodyPr>
            <a:normAutofit/>
          </a:bodyPr>
          <a:lstStyle/>
          <a:p>
            <a:r>
              <a:rPr lang="en-US" b="1" i="0" dirty="0">
                <a:solidFill>
                  <a:srgbClr val="0D0D0D"/>
                </a:solidFill>
                <a:effectLst/>
                <a:latin typeface="Söhne"/>
              </a:rPr>
              <a:t>Generator in Batches</a:t>
            </a:r>
          </a:p>
          <a:p>
            <a:pPr lvl="1"/>
            <a:r>
              <a:rPr lang="en-US" b="0" i="0" dirty="0">
                <a:solidFill>
                  <a:srgbClr val="0D0D0D"/>
                </a:solidFill>
                <a:effectLst/>
                <a:latin typeface="Söhne"/>
              </a:rPr>
              <a:t>The generator can produce batches of images at once instead of single images. </a:t>
            </a:r>
          </a:p>
          <a:p>
            <a:pPr lvl="1"/>
            <a:r>
              <a:rPr lang="en-US" b="0" i="0" dirty="0">
                <a:solidFill>
                  <a:srgbClr val="0D0D0D"/>
                </a:solidFill>
                <a:effectLst/>
                <a:latin typeface="Söhne"/>
              </a:rPr>
              <a:t>Processing in batches allows for more efficient computation. </a:t>
            </a:r>
          </a:p>
          <a:p>
            <a:pPr lvl="1"/>
            <a:r>
              <a:rPr lang="en-US" dirty="0">
                <a:solidFill>
                  <a:srgbClr val="0D0D0D"/>
                </a:solidFill>
                <a:latin typeface="Söhne"/>
              </a:rPr>
              <a:t>More </a:t>
            </a:r>
            <a:r>
              <a:rPr lang="en-US" b="0" i="0" dirty="0">
                <a:solidFill>
                  <a:srgbClr val="0D0D0D"/>
                </a:solidFill>
                <a:effectLst/>
                <a:latin typeface="Söhne"/>
              </a:rPr>
              <a:t>diversity of samples being evaluated by the discriminator, facilitating a more comprehensive training. </a:t>
            </a:r>
          </a:p>
          <a:p>
            <a:r>
              <a:rPr lang="en-US" b="1" dirty="0"/>
              <a:t>Mini-batch Discrimination</a:t>
            </a:r>
          </a:p>
          <a:p>
            <a:pPr lvl="1"/>
            <a:r>
              <a:rPr lang="en-US" dirty="0"/>
              <a:t>The discriminator uses a measure to assess how much the generated samples deviate from the real samples within the same batch. </a:t>
            </a:r>
          </a:p>
          <a:p>
            <a:pPr lvl="1"/>
            <a:r>
              <a:rPr lang="en-US" dirty="0"/>
              <a:t>Computing distances or similarities between samples in the feature space.</a:t>
            </a:r>
          </a:p>
          <a:p>
            <a:pPr lvl="1"/>
            <a:r>
              <a:rPr lang="en-US" b="0" i="0" dirty="0">
                <a:solidFill>
                  <a:srgbClr val="0D0D0D"/>
                </a:solidFill>
                <a:effectLst/>
                <a:latin typeface="Söhne"/>
              </a:rPr>
              <a:t>How diverse the generated images are within each batch (mode collapse).</a:t>
            </a:r>
            <a:endParaRPr lang="en-US" dirty="0"/>
          </a:p>
        </p:txBody>
      </p:sp>
      <p:sp>
        <p:nvSpPr>
          <p:cNvPr id="3" name="Date Placeholder 2">
            <a:extLst>
              <a:ext uri="{FF2B5EF4-FFF2-40B4-BE49-F238E27FC236}">
                <a16:creationId xmlns:a16="http://schemas.microsoft.com/office/drawing/2014/main" id="{468053E3-4219-6658-287D-57353C3D9067}"/>
              </a:ext>
            </a:extLst>
          </p:cNvPr>
          <p:cNvSpPr>
            <a:spLocks noGrp="1"/>
          </p:cNvSpPr>
          <p:nvPr>
            <p:ph type="dt" sz="half" idx="10"/>
          </p:nvPr>
        </p:nvSpPr>
        <p:spPr/>
        <p:txBody>
          <a:bodyPr/>
          <a:lstStyle/>
          <a:p>
            <a:fld id="{CF9D26B9-11CA-428A-84DF-0F5BA0770B0C}" type="datetime1">
              <a:rPr lang="en-US" smtClean="0"/>
              <a:t>3/25/2025</a:t>
            </a:fld>
            <a:endParaRPr lang="en-US"/>
          </a:p>
        </p:txBody>
      </p:sp>
      <p:sp>
        <p:nvSpPr>
          <p:cNvPr id="4" name="Footer Placeholder 3">
            <a:extLst>
              <a:ext uri="{FF2B5EF4-FFF2-40B4-BE49-F238E27FC236}">
                <a16:creationId xmlns:a16="http://schemas.microsoft.com/office/drawing/2014/main" id="{8A2C95AA-F2F1-84AF-C0FA-63D9856A6178}"/>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C1EC1488-3F33-3941-C6BC-553FB4F1F648}"/>
              </a:ext>
            </a:extLst>
          </p:cNvPr>
          <p:cNvSpPr>
            <a:spLocks noGrp="1"/>
          </p:cNvSpPr>
          <p:nvPr>
            <p:ph type="sldNum" sz="quarter" idx="12"/>
          </p:nvPr>
        </p:nvSpPr>
        <p:spPr/>
        <p:txBody>
          <a:bodyPr/>
          <a:lstStyle/>
          <a:p>
            <a:fld id="{B6F15528-21DE-4FAA-801E-634DDDAF4B2B}" type="slidenum">
              <a:rPr lang="en-US" smtClean="0"/>
              <a:pPr/>
              <a:t>12</a:t>
            </a:fld>
            <a:endParaRPr lang="en-US"/>
          </a:p>
        </p:txBody>
      </p:sp>
      <p:sp>
        <p:nvSpPr>
          <p:cNvPr id="6" name="Title 5">
            <a:extLst>
              <a:ext uri="{FF2B5EF4-FFF2-40B4-BE49-F238E27FC236}">
                <a16:creationId xmlns:a16="http://schemas.microsoft.com/office/drawing/2014/main" id="{580B07C3-6925-5C46-FEAD-5A9BA50A3A6C}"/>
              </a:ext>
            </a:extLst>
          </p:cNvPr>
          <p:cNvSpPr>
            <a:spLocks noGrp="1"/>
          </p:cNvSpPr>
          <p:nvPr>
            <p:ph type="title"/>
          </p:nvPr>
        </p:nvSpPr>
        <p:spPr/>
        <p:txBody>
          <a:bodyPr/>
          <a:lstStyle/>
          <a:p>
            <a:r>
              <a:rPr lang="en-US" dirty="0"/>
              <a:t>Mini Batch GANs</a:t>
            </a:r>
          </a:p>
        </p:txBody>
      </p:sp>
    </p:spTree>
    <p:extLst>
      <p:ext uri="{BB962C8B-B14F-4D97-AF65-F5344CB8AC3E}">
        <p14:creationId xmlns:p14="http://schemas.microsoft.com/office/powerpoint/2010/main" val="14017445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5D357C4-ADBB-B11D-1A56-784DBE84FAEE}"/>
              </a:ext>
            </a:extLst>
          </p:cNvPr>
          <p:cNvSpPr>
            <a:spLocks noGrp="1"/>
          </p:cNvSpPr>
          <p:nvPr>
            <p:ph idx="1"/>
          </p:nvPr>
        </p:nvSpPr>
        <p:spPr/>
        <p:txBody>
          <a:bodyPr>
            <a:normAutofit/>
          </a:bodyPr>
          <a:lstStyle/>
          <a:p>
            <a:r>
              <a:rPr lang="en-US" sz="3200" dirty="0"/>
              <a:t>Backpropagation: </a:t>
            </a:r>
          </a:p>
          <a:p>
            <a:pPr lvl="1"/>
            <a:r>
              <a:rPr lang="en-US" sz="2800" dirty="0"/>
              <a:t>Based on the discriminator’s feedback the GAN updates both the generator and discriminator. </a:t>
            </a:r>
          </a:p>
          <a:p>
            <a:pPr lvl="1"/>
            <a:r>
              <a:rPr lang="en-US" sz="2800" dirty="0"/>
              <a:t>The generator learns to produce more diverse and realistic samples</a:t>
            </a:r>
          </a:p>
          <a:p>
            <a:r>
              <a:rPr lang="en-US" sz="3200" dirty="0"/>
              <a:t>Iteration: </a:t>
            </a:r>
          </a:p>
          <a:p>
            <a:pPr lvl="1"/>
            <a:r>
              <a:rPr lang="en-US" sz="2800" dirty="0"/>
              <a:t>This process repeats over many cycles</a:t>
            </a:r>
          </a:p>
          <a:p>
            <a:pPr lvl="1"/>
            <a:r>
              <a:rPr lang="en-US" sz="2800" dirty="0"/>
              <a:t>The generator and discriminator iteratively improving in response to each other's feedback.</a:t>
            </a:r>
          </a:p>
          <a:p>
            <a:endParaRPr lang="en-US" sz="3200" dirty="0"/>
          </a:p>
        </p:txBody>
      </p:sp>
      <p:sp>
        <p:nvSpPr>
          <p:cNvPr id="3" name="Date Placeholder 2">
            <a:extLst>
              <a:ext uri="{FF2B5EF4-FFF2-40B4-BE49-F238E27FC236}">
                <a16:creationId xmlns:a16="http://schemas.microsoft.com/office/drawing/2014/main" id="{3276F936-A8B7-7BBC-7EC5-5F7A616D73CB}"/>
              </a:ext>
            </a:extLst>
          </p:cNvPr>
          <p:cNvSpPr>
            <a:spLocks noGrp="1"/>
          </p:cNvSpPr>
          <p:nvPr>
            <p:ph type="dt" sz="half" idx="10"/>
          </p:nvPr>
        </p:nvSpPr>
        <p:spPr/>
        <p:txBody>
          <a:bodyPr/>
          <a:lstStyle/>
          <a:p>
            <a:fld id="{CFA6727C-5857-487C-9768-CA609A0C1211}" type="datetime1">
              <a:rPr lang="en-US" smtClean="0"/>
              <a:t>3/25/2025</a:t>
            </a:fld>
            <a:endParaRPr lang="en-US"/>
          </a:p>
        </p:txBody>
      </p:sp>
      <p:sp>
        <p:nvSpPr>
          <p:cNvPr id="4" name="Footer Placeholder 3">
            <a:extLst>
              <a:ext uri="{FF2B5EF4-FFF2-40B4-BE49-F238E27FC236}">
                <a16:creationId xmlns:a16="http://schemas.microsoft.com/office/drawing/2014/main" id="{998316CF-7154-EF68-E4B8-F880AFE34F14}"/>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EA382107-170F-A48B-4412-A90EB0DAD54E}"/>
              </a:ext>
            </a:extLst>
          </p:cNvPr>
          <p:cNvSpPr>
            <a:spLocks noGrp="1"/>
          </p:cNvSpPr>
          <p:nvPr>
            <p:ph type="sldNum" sz="quarter" idx="12"/>
          </p:nvPr>
        </p:nvSpPr>
        <p:spPr/>
        <p:txBody>
          <a:bodyPr/>
          <a:lstStyle/>
          <a:p>
            <a:fld id="{B6F15528-21DE-4FAA-801E-634DDDAF4B2B}" type="slidenum">
              <a:rPr lang="en-US" smtClean="0"/>
              <a:pPr/>
              <a:t>13</a:t>
            </a:fld>
            <a:endParaRPr lang="en-US"/>
          </a:p>
        </p:txBody>
      </p:sp>
      <p:sp>
        <p:nvSpPr>
          <p:cNvPr id="6" name="Title 5">
            <a:extLst>
              <a:ext uri="{FF2B5EF4-FFF2-40B4-BE49-F238E27FC236}">
                <a16:creationId xmlns:a16="http://schemas.microsoft.com/office/drawing/2014/main" id="{C6B3E8F0-6DBD-955F-3831-5A3FEC6084AF}"/>
              </a:ext>
            </a:extLst>
          </p:cNvPr>
          <p:cNvSpPr>
            <a:spLocks noGrp="1"/>
          </p:cNvSpPr>
          <p:nvPr>
            <p:ph type="title"/>
          </p:nvPr>
        </p:nvSpPr>
        <p:spPr/>
        <p:txBody>
          <a:bodyPr/>
          <a:lstStyle/>
          <a:p>
            <a:r>
              <a:rPr lang="en-US" dirty="0"/>
              <a:t>Mini Batch GANs</a:t>
            </a:r>
          </a:p>
        </p:txBody>
      </p:sp>
    </p:spTree>
    <p:extLst>
      <p:ext uri="{BB962C8B-B14F-4D97-AF65-F5344CB8AC3E}">
        <p14:creationId xmlns:p14="http://schemas.microsoft.com/office/powerpoint/2010/main" val="3099064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a:extLst>
                  <a:ext uri="{FF2B5EF4-FFF2-40B4-BE49-F238E27FC236}">
                    <a16:creationId xmlns:a16="http://schemas.microsoft.com/office/drawing/2014/main" id="{20A410B3-5F9E-8EA0-78A3-1D553DB50806}"/>
                  </a:ext>
                </a:extLst>
              </p:cNvPr>
              <p:cNvSpPr>
                <a:spLocks noGrp="1"/>
              </p:cNvSpPr>
              <p:nvPr>
                <p:ph idx="1"/>
              </p:nvPr>
            </p:nvSpPr>
            <p:spPr/>
            <p:txBody>
              <a:bodyPr/>
              <a:lstStyle/>
              <a:p>
                <a:r>
                  <a:rPr lang="en-US" dirty="0"/>
                  <a:t>For standard Discriminator in GAN:</a:t>
                </a:r>
              </a:p>
              <a:p>
                <a:pPr marL="0" indent="0">
                  <a:buNone/>
                </a:pPr>
                <a14:m>
                  <m:oMathPara xmlns:m="http://schemas.openxmlformats.org/officeDocument/2006/math">
                    <m:oMathParaPr>
                      <m:jc m:val="centerGroup"/>
                    </m:oMathParaPr>
                    <m:oMath xmlns:m="http://schemas.openxmlformats.org/officeDocument/2006/math">
                      <m:sSub>
                        <m:sSubPr>
                          <m:ctrlPr>
                            <a:rPr lang="en-US" sz="1800" i="1" kern="100" smtClean="0">
                              <a:effectLst/>
                              <a:latin typeface="Cambria Math" panose="02040503050406030204" pitchFamily="18" charset="0"/>
                              <a:ea typeface="Aptos" panose="020B0004020202020204" pitchFamily="34" charset="0"/>
                            </a:rPr>
                          </m:ctrlPr>
                        </m:sSubPr>
                        <m:e>
                          <m:r>
                            <a:rPr lang="en-US" sz="1800" i="1" kern="100">
                              <a:effectLst/>
                              <a:latin typeface="Cambria Math" panose="02040503050406030204" pitchFamily="18" charset="0"/>
                              <a:ea typeface="Aptos" panose="020B0004020202020204" pitchFamily="34" charset="0"/>
                            </a:rPr>
                            <m:t>𝐿</m:t>
                          </m:r>
                        </m:e>
                        <m:sub>
                          <m:r>
                            <a:rPr lang="en-US" sz="1800" i="1" kern="100">
                              <a:effectLst/>
                              <a:latin typeface="Cambria Math" panose="02040503050406030204" pitchFamily="18" charset="0"/>
                              <a:ea typeface="Aptos" panose="020B0004020202020204" pitchFamily="34" charset="0"/>
                            </a:rPr>
                            <m:t>𝐷</m:t>
                          </m:r>
                        </m:sub>
                      </m:sSub>
                      <m:r>
                        <a:rPr lang="en-US" sz="1800" i="1" kern="100">
                          <a:effectLst/>
                          <a:latin typeface="Cambria Math" panose="02040503050406030204" pitchFamily="18" charset="0"/>
                          <a:ea typeface="Aptos" panose="020B0004020202020204" pitchFamily="34" charset="0"/>
                        </a:rPr>
                        <m:t>=−</m:t>
                      </m:r>
                      <m:f>
                        <m:fPr>
                          <m:ctrlPr>
                            <a:rPr lang="en-US" sz="1800" i="1" kern="100">
                              <a:effectLst/>
                              <a:latin typeface="Cambria Math" panose="02040503050406030204" pitchFamily="18" charset="0"/>
                              <a:ea typeface="Aptos" panose="020B0004020202020204" pitchFamily="34" charset="0"/>
                            </a:rPr>
                          </m:ctrlPr>
                        </m:fPr>
                        <m:num>
                          <m:r>
                            <a:rPr lang="en-US" sz="1800" i="1" kern="100">
                              <a:effectLst/>
                              <a:latin typeface="Cambria Math" panose="02040503050406030204" pitchFamily="18" charset="0"/>
                              <a:ea typeface="Aptos" panose="020B0004020202020204" pitchFamily="34" charset="0"/>
                            </a:rPr>
                            <m:t>1</m:t>
                          </m:r>
                        </m:num>
                        <m:den>
                          <m:r>
                            <a:rPr lang="en-US" sz="1800" i="1" kern="100">
                              <a:effectLst/>
                              <a:latin typeface="Cambria Math" panose="02040503050406030204" pitchFamily="18" charset="0"/>
                              <a:ea typeface="Aptos" panose="020B0004020202020204" pitchFamily="34" charset="0"/>
                            </a:rPr>
                            <m:t>𝑁</m:t>
                          </m:r>
                        </m:den>
                      </m:f>
                      <m:nary>
                        <m:naryPr>
                          <m:chr m:val="∑"/>
                          <m:ctrlPr>
                            <a:rPr lang="en-US" sz="1800" i="1" kern="100">
                              <a:effectLst/>
                              <a:latin typeface="Cambria Math" panose="02040503050406030204" pitchFamily="18" charset="0"/>
                              <a:ea typeface="Aptos" panose="020B0004020202020204" pitchFamily="34" charset="0"/>
                            </a:rPr>
                          </m:ctrlPr>
                        </m:naryPr>
                        <m:sub>
                          <m:r>
                            <a:rPr lang="en-US" sz="1800" i="1" kern="100">
                              <a:effectLst/>
                              <a:latin typeface="Cambria Math" panose="02040503050406030204" pitchFamily="18" charset="0"/>
                              <a:ea typeface="Aptos" panose="020B0004020202020204" pitchFamily="34" charset="0"/>
                            </a:rPr>
                            <m:t>𝑖</m:t>
                          </m:r>
                          <m:r>
                            <a:rPr lang="en-US" sz="1800" i="1" kern="100">
                              <a:effectLst/>
                              <a:latin typeface="Cambria Math" panose="02040503050406030204" pitchFamily="18" charset="0"/>
                              <a:ea typeface="Aptos" panose="020B0004020202020204" pitchFamily="34" charset="0"/>
                            </a:rPr>
                            <m:t>=1</m:t>
                          </m:r>
                        </m:sub>
                        <m:sup>
                          <m:r>
                            <a:rPr lang="en-US" sz="1800" i="1" kern="100">
                              <a:effectLst/>
                              <a:latin typeface="Cambria Math" panose="02040503050406030204" pitchFamily="18" charset="0"/>
                              <a:ea typeface="Aptos" panose="020B0004020202020204" pitchFamily="34" charset="0"/>
                            </a:rPr>
                            <m:t>𝑁</m:t>
                          </m:r>
                        </m:sup>
                        <m:e>
                          <m:d>
                            <m:dPr>
                              <m:begChr m:val="["/>
                              <m:endChr m:val="]"/>
                              <m:ctrlPr>
                                <a:rPr lang="en-US" sz="1800" i="1" kern="100">
                                  <a:effectLst/>
                                  <a:latin typeface="Cambria Math" panose="02040503050406030204" pitchFamily="18" charset="0"/>
                                  <a:ea typeface="Aptos" panose="020B0004020202020204" pitchFamily="34" charset="0"/>
                                </a:rPr>
                              </m:ctrlPr>
                            </m:dPr>
                            <m:e>
                              <m:sSub>
                                <m:sSubPr>
                                  <m:ctrlPr>
                                    <a:rPr lang="en-US" sz="1800" i="1" kern="100">
                                      <a:effectLst/>
                                      <a:latin typeface="Cambria Math" panose="02040503050406030204" pitchFamily="18" charset="0"/>
                                      <a:ea typeface="Aptos" panose="020B0004020202020204" pitchFamily="34" charset="0"/>
                                    </a:rPr>
                                  </m:ctrlPr>
                                </m:sSubPr>
                                <m:e>
                                  <m:r>
                                    <a:rPr lang="en-US" sz="1800" i="1" kern="100">
                                      <a:effectLst/>
                                      <a:latin typeface="Cambria Math" panose="02040503050406030204" pitchFamily="18" charset="0"/>
                                      <a:ea typeface="Aptos" panose="020B0004020202020204" pitchFamily="34" charset="0"/>
                                    </a:rPr>
                                    <m:t>𝑦</m:t>
                                  </m:r>
                                </m:e>
                                <m:sub>
                                  <m:r>
                                    <a:rPr lang="en-US" sz="1800" i="1" kern="100">
                                      <a:effectLst/>
                                      <a:latin typeface="Cambria Math" panose="02040503050406030204" pitchFamily="18" charset="0"/>
                                      <a:ea typeface="Aptos" panose="020B0004020202020204" pitchFamily="34" charset="0"/>
                                    </a:rPr>
                                    <m:t>𝑖</m:t>
                                  </m:r>
                                </m:sub>
                              </m:sSub>
                              <m:func>
                                <m:funcPr>
                                  <m:ctrlPr>
                                    <a:rPr lang="en-US" sz="1800" i="1" kern="100">
                                      <a:effectLst/>
                                      <a:latin typeface="Cambria Math" panose="02040503050406030204" pitchFamily="18" charset="0"/>
                                      <a:ea typeface="Aptos" panose="020B0004020202020204" pitchFamily="34" charset="0"/>
                                    </a:rPr>
                                  </m:ctrlPr>
                                </m:funcPr>
                                <m:fName>
                                  <m:r>
                                    <m:rPr>
                                      <m:sty m:val="p"/>
                                    </m:rPr>
                                    <a:rPr lang="en-US" sz="1800" kern="100">
                                      <a:effectLst/>
                                      <a:latin typeface="Cambria Math" panose="02040503050406030204" pitchFamily="18" charset="0"/>
                                      <a:ea typeface="Aptos" panose="020B0004020202020204" pitchFamily="34" charset="0"/>
                                    </a:rPr>
                                    <m:t>log</m:t>
                                  </m:r>
                                </m:fName>
                                <m:e>
                                  <m:d>
                                    <m:dPr>
                                      <m:ctrlPr>
                                        <a:rPr lang="en-US" sz="1800" i="1" kern="100">
                                          <a:effectLst/>
                                          <a:latin typeface="Cambria Math" panose="02040503050406030204" pitchFamily="18" charset="0"/>
                                          <a:ea typeface="Aptos" panose="020B0004020202020204" pitchFamily="34" charset="0"/>
                                        </a:rPr>
                                      </m:ctrlPr>
                                    </m:dPr>
                                    <m:e>
                                      <m:r>
                                        <a:rPr lang="en-US" sz="1800" i="1" kern="100">
                                          <a:effectLst/>
                                          <a:latin typeface="Cambria Math" panose="02040503050406030204" pitchFamily="18" charset="0"/>
                                          <a:ea typeface="Aptos" panose="020B0004020202020204" pitchFamily="34" charset="0"/>
                                        </a:rPr>
                                        <m:t>𝐷</m:t>
                                      </m:r>
                                      <m:d>
                                        <m:dPr>
                                          <m:ctrlPr>
                                            <a:rPr lang="en-US" sz="1800" i="1" kern="100">
                                              <a:effectLst/>
                                              <a:latin typeface="Cambria Math" panose="02040503050406030204" pitchFamily="18" charset="0"/>
                                              <a:ea typeface="Aptos" panose="020B0004020202020204" pitchFamily="34" charset="0"/>
                                            </a:rPr>
                                          </m:ctrlPr>
                                        </m:dPr>
                                        <m:e>
                                          <m:sSub>
                                            <m:sSubPr>
                                              <m:ctrlPr>
                                                <a:rPr lang="en-US" sz="1800" i="1" kern="100">
                                                  <a:effectLst/>
                                                  <a:latin typeface="Cambria Math" panose="02040503050406030204" pitchFamily="18" charset="0"/>
                                                  <a:ea typeface="Aptos" panose="020B0004020202020204" pitchFamily="34" charset="0"/>
                                                </a:rPr>
                                              </m:ctrlPr>
                                            </m:sSubPr>
                                            <m:e>
                                              <m:r>
                                                <a:rPr lang="en-US" sz="1800" i="1" kern="100">
                                                  <a:effectLst/>
                                                  <a:latin typeface="Cambria Math" panose="02040503050406030204" pitchFamily="18" charset="0"/>
                                                  <a:ea typeface="Aptos" panose="020B0004020202020204" pitchFamily="34" charset="0"/>
                                                </a:rPr>
                                                <m:t>𝑥</m:t>
                                              </m:r>
                                            </m:e>
                                            <m:sub>
                                              <m:r>
                                                <a:rPr lang="en-US" sz="1800" i="1" kern="100">
                                                  <a:effectLst/>
                                                  <a:latin typeface="Cambria Math" panose="02040503050406030204" pitchFamily="18" charset="0"/>
                                                  <a:ea typeface="Aptos" panose="020B0004020202020204" pitchFamily="34" charset="0"/>
                                                </a:rPr>
                                                <m:t>𝑖</m:t>
                                              </m:r>
                                            </m:sub>
                                          </m:sSub>
                                        </m:e>
                                      </m:d>
                                    </m:e>
                                  </m:d>
                                </m:e>
                              </m:func>
                              <m:r>
                                <a:rPr lang="en-US" sz="1800" i="1" kern="100">
                                  <a:effectLst/>
                                  <a:latin typeface="Cambria Math" panose="02040503050406030204" pitchFamily="18" charset="0"/>
                                  <a:ea typeface="Aptos" panose="020B0004020202020204" pitchFamily="34" charset="0"/>
                                </a:rPr>
                                <m:t>+</m:t>
                              </m:r>
                              <m:d>
                                <m:dPr>
                                  <m:ctrlPr>
                                    <a:rPr lang="en-US" sz="1800" i="1" kern="100">
                                      <a:effectLst/>
                                      <a:latin typeface="Cambria Math" panose="02040503050406030204" pitchFamily="18" charset="0"/>
                                      <a:ea typeface="Aptos" panose="020B0004020202020204" pitchFamily="34" charset="0"/>
                                    </a:rPr>
                                  </m:ctrlPr>
                                </m:dPr>
                                <m:e>
                                  <m:r>
                                    <a:rPr lang="en-US" sz="1800" i="1" kern="100">
                                      <a:effectLst/>
                                      <a:latin typeface="Cambria Math" panose="02040503050406030204" pitchFamily="18" charset="0"/>
                                      <a:ea typeface="Aptos" panose="020B0004020202020204" pitchFamily="34" charset="0"/>
                                    </a:rPr>
                                    <m:t>1−</m:t>
                                  </m:r>
                                  <m:sSub>
                                    <m:sSubPr>
                                      <m:ctrlPr>
                                        <a:rPr lang="en-US" sz="1800" i="1" kern="100">
                                          <a:effectLst/>
                                          <a:latin typeface="Cambria Math" panose="02040503050406030204" pitchFamily="18" charset="0"/>
                                          <a:ea typeface="Aptos" panose="020B0004020202020204" pitchFamily="34" charset="0"/>
                                        </a:rPr>
                                      </m:ctrlPr>
                                    </m:sSubPr>
                                    <m:e>
                                      <m:r>
                                        <a:rPr lang="en-US" sz="1800" i="1" kern="100">
                                          <a:effectLst/>
                                          <a:latin typeface="Cambria Math" panose="02040503050406030204" pitchFamily="18" charset="0"/>
                                          <a:ea typeface="Aptos" panose="020B0004020202020204" pitchFamily="34" charset="0"/>
                                        </a:rPr>
                                        <m:t>𝑦</m:t>
                                      </m:r>
                                    </m:e>
                                    <m:sub>
                                      <m:r>
                                        <a:rPr lang="en-US" sz="1800" i="1" kern="100">
                                          <a:effectLst/>
                                          <a:latin typeface="Cambria Math" panose="02040503050406030204" pitchFamily="18" charset="0"/>
                                          <a:ea typeface="Aptos" panose="020B0004020202020204" pitchFamily="34" charset="0"/>
                                        </a:rPr>
                                        <m:t>𝑖</m:t>
                                      </m:r>
                                    </m:sub>
                                  </m:sSub>
                                </m:e>
                              </m:d>
                              <m:func>
                                <m:funcPr>
                                  <m:ctrlPr>
                                    <a:rPr lang="en-US" sz="1800" i="1" kern="100">
                                      <a:effectLst/>
                                      <a:latin typeface="Cambria Math" panose="02040503050406030204" pitchFamily="18" charset="0"/>
                                      <a:ea typeface="Aptos" panose="020B0004020202020204" pitchFamily="34" charset="0"/>
                                    </a:rPr>
                                  </m:ctrlPr>
                                </m:funcPr>
                                <m:fName>
                                  <m:r>
                                    <m:rPr>
                                      <m:sty m:val="p"/>
                                    </m:rPr>
                                    <a:rPr lang="en-US" sz="1800" kern="100">
                                      <a:effectLst/>
                                      <a:latin typeface="Cambria Math" panose="02040503050406030204" pitchFamily="18" charset="0"/>
                                      <a:ea typeface="Aptos" panose="020B0004020202020204" pitchFamily="34" charset="0"/>
                                    </a:rPr>
                                    <m:t>log</m:t>
                                  </m:r>
                                </m:fName>
                                <m:e>
                                  <m:d>
                                    <m:dPr>
                                      <m:ctrlPr>
                                        <a:rPr lang="en-US" sz="1800" i="1" kern="100">
                                          <a:effectLst/>
                                          <a:latin typeface="Cambria Math" panose="02040503050406030204" pitchFamily="18" charset="0"/>
                                          <a:ea typeface="Aptos" panose="020B0004020202020204" pitchFamily="34" charset="0"/>
                                        </a:rPr>
                                      </m:ctrlPr>
                                    </m:dPr>
                                    <m:e>
                                      <m:r>
                                        <a:rPr lang="en-US" sz="1800" i="1" kern="100">
                                          <a:effectLst/>
                                          <a:latin typeface="Cambria Math" panose="02040503050406030204" pitchFamily="18" charset="0"/>
                                          <a:ea typeface="Aptos" panose="020B0004020202020204" pitchFamily="34" charset="0"/>
                                        </a:rPr>
                                        <m:t>1−</m:t>
                                      </m:r>
                                      <m:r>
                                        <a:rPr lang="en-US" sz="1800" i="1" kern="100">
                                          <a:effectLst/>
                                          <a:latin typeface="Cambria Math" panose="02040503050406030204" pitchFamily="18" charset="0"/>
                                          <a:ea typeface="Aptos" panose="020B0004020202020204" pitchFamily="34" charset="0"/>
                                        </a:rPr>
                                        <m:t>𝐷</m:t>
                                      </m:r>
                                      <m:d>
                                        <m:dPr>
                                          <m:ctrlPr>
                                            <a:rPr lang="en-US" sz="1800" i="1" kern="100">
                                              <a:effectLst/>
                                              <a:latin typeface="Cambria Math" panose="02040503050406030204" pitchFamily="18" charset="0"/>
                                              <a:ea typeface="Aptos" panose="020B0004020202020204" pitchFamily="34" charset="0"/>
                                            </a:rPr>
                                          </m:ctrlPr>
                                        </m:dPr>
                                        <m:e>
                                          <m:r>
                                            <a:rPr lang="en-US" sz="1800" i="1" kern="100">
                                              <a:effectLst/>
                                              <a:latin typeface="Cambria Math" panose="02040503050406030204" pitchFamily="18" charset="0"/>
                                              <a:ea typeface="Aptos" panose="020B0004020202020204" pitchFamily="34" charset="0"/>
                                            </a:rPr>
                                            <m:t>𝐺</m:t>
                                          </m:r>
                                          <m:d>
                                            <m:dPr>
                                              <m:ctrlPr>
                                                <a:rPr lang="en-US" sz="1800" i="1" kern="100">
                                                  <a:effectLst/>
                                                  <a:latin typeface="Cambria Math" panose="02040503050406030204" pitchFamily="18" charset="0"/>
                                                  <a:ea typeface="Aptos" panose="020B0004020202020204" pitchFamily="34" charset="0"/>
                                                </a:rPr>
                                              </m:ctrlPr>
                                            </m:dPr>
                                            <m:e>
                                              <m:sSub>
                                                <m:sSubPr>
                                                  <m:ctrlPr>
                                                    <a:rPr lang="en-US" sz="1800" i="1" kern="100">
                                                      <a:effectLst/>
                                                      <a:latin typeface="Cambria Math" panose="02040503050406030204" pitchFamily="18" charset="0"/>
                                                      <a:ea typeface="Aptos" panose="020B0004020202020204" pitchFamily="34" charset="0"/>
                                                    </a:rPr>
                                                  </m:ctrlPr>
                                                </m:sSubPr>
                                                <m:e>
                                                  <m:r>
                                                    <a:rPr lang="en-US" sz="1800" i="1" kern="100">
                                                      <a:effectLst/>
                                                      <a:latin typeface="Cambria Math" panose="02040503050406030204" pitchFamily="18" charset="0"/>
                                                      <a:ea typeface="Aptos" panose="020B0004020202020204" pitchFamily="34" charset="0"/>
                                                    </a:rPr>
                                                    <m:t>𝑧</m:t>
                                                  </m:r>
                                                </m:e>
                                                <m:sub>
                                                  <m:r>
                                                    <a:rPr lang="en-US" sz="1800" i="1" kern="100">
                                                      <a:effectLst/>
                                                      <a:latin typeface="Cambria Math" panose="02040503050406030204" pitchFamily="18" charset="0"/>
                                                      <a:ea typeface="Aptos" panose="020B0004020202020204" pitchFamily="34" charset="0"/>
                                                    </a:rPr>
                                                    <m:t>𝑖</m:t>
                                                  </m:r>
                                                </m:sub>
                                              </m:sSub>
                                            </m:e>
                                          </m:d>
                                        </m:e>
                                      </m:d>
                                    </m:e>
                                  </m:d>
                                </m:e>
                              </m:func>
                            </m:e>
                          </m:d>
                        </m:e>
                      </m:nary>
                    </m:oMath>
                  </m:oMathPara>
                </a14:m>
                <a:endParaRPr lang="en-US" sz="1800" kern="100" dirty="0">
                  <a:effectLst/>
                  <a:latin typeface="Times New Roman" panose="02020603050405020304" pitchFamily="18" charset="0"/>
                  <a:ea typeface="Aptos" panose="020B0004020202020204" pitchFamily="34" charset="0"/>
                </a:endParaRPr>
              </a:p>
              <a:p>
                <a:r>
                  <a:rPr lang="en-US" dirty="0"/>
                  <a:t>For Generator:</a:t>
                </a:r>
              </a:p>
              <a:p>
                <a:pPr marL="0" indent="0">
                  <a:buNone/>
                </a:pPr>
                <a14:m>
                  <m:oMathPara xmlns:m="http://schemas.openxmlformats.org/officeDocument/2006/math">
                    <m:oMathParaPr>
                      <m:jc m:val="centerGroup"/>
                    </m:oMathParaPr>
                    <m:oMath xmlns:m="http://schemas.openxmlformats.org/officeDocument/2006/math">
                      <m:sSub>
                        <m:sSubPr>
                          <m:ctrlPr>
                            <a:rPr lang="en-US" i="1" smtClean="0">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𝐿</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𝐺</m:t>
                          </m:r>
                        </m:sub>
                      </m:sSub>
                      <m:r>
                        <a:rPr lang="en-US" sz="1800" i="1">
                          <a:effectLst/>
                          <a:latin typeface="Cambria Math" panose="02040503050406030204" pitchFamily="18" charset="0"/>
                          <a:ea typeface="Aptos" panose="020B0004020202020204" pitchFamily="34" charset="0"/>
                          <a:cs typeface="Times New Roman" panose="02020603050405020304" pitchFamily="18" charset="0"/>
                        </a:rPr>
                        <m:t>=−</m:t>
                      </m:r>
                      <m:f>
                        <m:fPr>
                          <m:ctrlPr>
                            <a:rPr lang="en-US" i="1">
                              <a:effectLst/>
                              <a:latin typeface="Cambria Math" panose="02040503050406030204" pitchFamily="18" charset="0"/>
                            </a:rPr>
                          </m:ctrlPr>
                        </m:fPr>
                        <m:num>
                          <m:r>
                            <a:rPr lang="en-US" sz="1800" i="1">
                              <a:effectLst/>
                              <a:latin typeface="Cambria Math" panose="02040503050406030204" pitchFamily="18" charset="0"/>
                              <a:ea typeface="Aptos" panose="020B0004020202020204" pitchFamily="34" charset="0"/>
                              <a:cs typeface="Times New Roman" panose="02020603050405020304" pitchFamily="18" charset="0"/>
                            </a:rPr>
                            <m:t>1</m:t>
                          </m:r>
                        </m:num>
                        <m:den>
                          <m:r>
                            <a:rPr lang="en-US" sz="1800" i="1">
                              <a:effectLst/>
                              <a:latin typeface="Cambria Math" panose="02040503050406030204" pitchFamily="18" charset="0"/>
                              <a:ea typeface="Aptos" panose="020B0004020202020204" pitchFamily="34" charset="0"/>
                              <a:cs typeface="Times New Roman" panose="02020603050405020304" pitchFamily="18" charset="0"/>
                            </a:rPr>
                            <m:t>𝑁</m:t>
                          </m:r>
                        </m:den>
                      </m:f>
                      <m:nary>
                        <m:naryPr>
                          <m:chr m:val="∑"/>
                          <m:ctrlPr>
                            <a:rPr lang="en-US" i="1">
                              <a:effectLst/>
                              <a:latin typeface="Cambria Math" panose="02040503050406030204" pitchFamily="18" charset="0"/>
                            </a:rPr>
                          </m:ctrlPr>
                        </m:naryPr>
                        <m:sub>
                          <m:r>
                            <a:rPr lang="en-US" sz="1800" i="1">
                              <a:effectLst/>
                              <a:latin typeface="Cambria Math" panose="02040503050406030204" pitchFamily="18" charset="0"/>
                              <a:ea typeface="Aptos" panose="020B0004020202020204" pitchFamily="34" charset="0"/>
                              <a:cs typeface="Times New Roman" panose="02020603050405020304" pitchFamily="18" charset="0"/>
                            </a:rPr>
                            <m:t>𝑖</m:t>
                          </m:r>
                          <m:r>
                            <a:rPr lang="en-US"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en-US" sz="1800" i="1">
                              <a:effectLst/>
                              <a:latin typeface="Cambria Math" panose="02040503050406030204" pitchFamily="18" charset="0"/>
                              <a:ea typeface="Aptos" panose="020B0004020202020204" pitchFamily="34" charset="0"/>
                              <a:cs typeface="Times New Roman" panose="02020603050405020304" pitchFamily="18" charset="0"/>
                            </a:rPr>
                            <m:t>𝑁</m:t>
                          </m:r>
                        </m:sup>
                        <m:e>
                          <m:func>
                            <m:funcPr>
                              <m:ctrlPr>
                                <a:rPr lang="en-US" i="1">
                                  <a:effectLst/>
                                  <a:latin typeface="Cambria Math" panose="02040503050406030204" pitchFamily="18" charset="0"/>
                                </a:rPr>
                              </m:ctrlPr>
                            </m:funcPr>
                            <m:fName>
                              <m:r>
                                <m:rPr>
                                  <m:sty m:val="p"/>
                                </m:rPr>
                                <a:rPr lang="en-US" sz="1800">
                                  <a:effectLst/>
                                  <a:latin typeface="Cambria Math" panose="02040503050406030204" pitchFamily="18" charset="0"/>
                                  <a:ea typeface="Aptos" panose="020B0004020202020204" pitchFamily="34" charset="0"/>
                                  <a:cs typeface="Times New Roman" panose="02020603050405020304" pitchFamily="18" charset="0"/>
                                </a:rPr>
                                <m:t>log</m:t>
                              </m:r>
                            </m:fName>
                            <m:e>
                              <m:d>
                                <m:dPr>
                                  <m:ctrlPr>
                                    <a:rPr lang="en-US" i="1">
                                      <a:effectLst/>
                                      <a:latin typeface="Cambria Math" panose="02040503050406030204" pitchFamily="18" charset="0"/>
                                    </a:rPr>
                                  </m:ctrlPr>
                                </m:dPr>
                                <m:e>
                                  <m:r>
                                    <a:rPr lang="en-US" sz="1800" i="1">
                                      <a:effectLst/>
                                      <a:latin typeface="Cambria Math" panose="02040503050406030204" pitchFamily="18" charset="0"/>
                                      <a:ea typeface="Aptos" panose="020B0004020202020204" pitchFamily="34" charset="0"/>
                                      <a:cs typeface="Times New Roman" panose="02020603050405020304" pitchFamily="18" charset="0"/>
                                    </a:rPr>
                                    <m:t>𝐷</m:t>
                                  </m:r>
                                  <m:d>
                                    <m:dPr>
                                      <m:ctrlPr>
                                        <a:rPr lang="en-US" i="1">
                                          <a:effectLst/>
                                          <a:latin typeface="Cambria Math" panose="02040503050406030204" pitchFamily="18" charset="0"/>
                                        </a:rPr>
                                      </m:ctrlPr>
                                    </m:dPr>
                                    <m:e>
                                      <m:r>
                                        <a:rPr lang="en-US" sz="1800" i="1">
                                          <a:effectLst/>
                                          <a:latin typeface="Cambria Math" panose="02040503050406030204" pitchFamily="18" charset="0"/>
                                          <a:ea typeface="Aptos" panose="020B0004020202020204" pitchFamily="34" charset="0"/>
                                          <a:cs typeface="Times New Roman" panose="02020603050405020304" pitchFamily="18" charset="0"/>
                                        </a:rPr>
                                        <m:t>𝐺</m:t>
                                      </m:r>
                                      <m:d>
                                        <m:dPr>
                                          <m:ctrlPr>
                                            <a:rPr lang="en-US" i="1">
                                              <a:effectLst/>
                                              <a:latin typeface="Cambria Math" panose="02040503050406030204" pitchFamily="18" charset="0"/>
                                            </a:rPr>
                                          </m:ctrlPr>
                                        </m:dPr>
                                        <m:e>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𝑖</m:t>
                                              </m:r>
                                            </m:sub>
                                          </m:sSub>
                                        </m:e>
                                      </m:d>
                                    </m:e>
                                  </m:d>
                                </m:e>
                              </m:d>
                            </m:e>
                          </m:func>
                        </m:e>
                      </m:nary>
                    </m:oMath>
                  </m:oMathPara>
                </a14:m>
                <a:endParaRPr lang="en-US" dirty="0"/>
              </a:p>
              <a:p>
                <a:pPr marL="0" indent="0">
                  <a:buNone/>
                </a:pPr>
                <a:endParaRPr lang="en-US" dirty="0"/>
              </a:p>
            </p:txBody>
          </p:sp>
        </mc:Choice>
        <mc:Fallback xmlns="">
          <p:sp>
            <p:nvSpPr>
              <p:cNvPr id="2" name="Content Placeholder 1">
                <a:extLst>
                  <a:ext uri="{FF2B5EF4-FFF2-40B4-BE49-F238E27FC236}">
                    <a16:creationId xmlns:a16="http://schemas.microsoft.com/office/drawing/2014/main" id="{20A410B3-5F9E-8EA0-78A3-1D553DB50806}"/>
                  </a:ext>
                </a:extLst>
              </p:cNvPr>
              <p:cNvSpPr>
                <a:spLocks noGrp="1" noRot="1" noChangeAspect="1" noMove="1" noResize="1" noEditPoints="1" noAdjustHandles="1" noChangeArrowheads="1" noChangeShapeType="1" noTextEdit="1"/>
              </p:cNvSpPr>
              <p:nvPr>
                <p:ph idx="1"/>
              </p:nvPr>
            </p:nvSpPr>
            <p:spPr>
              <a:blipFill>
                <a:blip r:embed="rId2"/>
                <a:stretch>
                  <a:fillRect l="-1000" t="-1482"/>
                </a:stretch>
              </a:blipFill>
            </p:spPr>
            <p:txBody>
              <a:bodyPr/>
              <a:lstStyle/>
              <a:p>
                <a:r>
                  <a:rPr lang="en-US">
                    <a:noFill/>
                  </a:rPr>
                  <a:t> </a:t>
                </a:r>
              </a:p>
            </p:txBody>
          </p:sp>
        </mc:Fallback>
      </mc:AlternateContent>
      <p:sp>
        <p:nvSpPr>
          <p:cNvPr id="3" name="Date Placeholder 2">
            <a:extLst>
              <a:ext uri="{FF2B5EF4-FFF2-40B4-BE49-F238E27FC236}">
                <a16:creationId xmlns:a16="http://schemas.microsoft.com/office/drawing/2014/main" id="{3FC7743B-666B-0444-2A04-60CB4AB11FFA}"/>
              </a:ext>
            </a:extLst>
          </p:cNvPr>
          <p:cNvSpPr>
            <a:spLocks noGrp="1"/>
          </p:cNvSpPr>
          <p:nvPr>
            <p:ph type="dt" sz="half" idx="10"/>
          </p:nvPr>
        </p:nvSpPr>
        <p:spPr/>
        <p:txBody>
          <a:bodyPr/>
          <a:lstStyle/>
          <a:p>
            <a:fld id="{7495DD70-71D7-4713-8ED6-804C0C597277}" type="datetime1">
              <a:rPr lang="en-US" smtClean="0"/>
              <a:t>3/25/2025</a:t>
            </a:fld>
            <a:endParaRPr lang="en-US"/>
          </a:p>
        </p:txBody>
      </p:sp>
      <p:sp>
        <p:nvSpPr>
          <p:cNvPr id="4" name="Footer Placeholder 3">
            <a:extLst>
              <a:ext uri="{FF2B5EF4-FFF2-40B4-BE49-F238E27FC236}">
                <a16:creationId xmlns:a16="http://schemas.microsoft.com/office/drawing/2014/main" id="{E9C9E924-B8A7-5033-2F78-AF47BD42FEC9}"/>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93335757-DAAD-FA13-23A1-812BA5967E61}"/>
              </a:ext>
            </a:extLst>
          </p:cNvPr>
          <p:cNvSpPr>
            <a:spLocks noGrp="1"/>
          </p:cNvSpPr>
          <p:nvPr>
            <p:ph type="sldNum" sz="quarter" idx="12"/>
          </p:nvPr>
        </p:nvSpPr>
        <p:spPr/>
        <p:txBody>
          <a:bodyPr/>
          <a:lstStyle/>
          <a:p>
            <a:fld id="{B6F15528-21DE-4FAA-801E-634DDDAF4B2B}" type="slidenum">
              <a:rPr lang="en-US" smtClean="0"/>
              <a:pPr/>
              <a:t>14</a:t>
            </a:fld>
            <a:endParaRPr lang="en-US"/>
          </a:p>
        </p:txBody>
      </p:sp>
      <p:sp>
        <p:nvSpPr>
          <p:cNvPr id="6" name="Title 5">
            <a:extLst>
              <a:ext uri="{FF2B5EF4-FFF2-40B4-BE49-F238E27FC236}">
                <a16:creationId xmlns:a16="http://schemas.microsoft.com/office/drawing/2014/main" id="{E6CBD5F8-1C9E-7E0E-BC73-932938C7AAE0}"/>
              </a:ext>
            </a:extLst>
          </p:cNvPr>
          <p:cNvSpPr>
            <a:spLocks noGrp="1"/>
          </p:cNvSpPr>
          <p:nvPr>
            <p:ph type="title"/>
          </p:nvPr>
        </p:nvSpPr>
        <p:spPr/>
        <p:txBody>
          <a:bodyPr/>
          <a:lstStyle/>
          <a:p>
            <a:r>
              <a:rPr lang="en-US" dirty="0"/>
              <a:t>Mini Batch GANs</a:t>
            </a:r>
          </a:p>
        </p:txBody>
      </p:sp>
    </p:spTree>
    <p:extLst>
      <p:ext uri="{BB962C8B-B14F-4D97-AF65-F5344CB8AC3E}">
        <p14:creationId xmlns:p14="http://schemas.microsoft.com/office/powerpoint/2010/main" val="30942306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a:extLst>
                  <a:ext uri="{FF2B5EF4-FFF2-40B4-BE49-F238E27FC236}">
                    <a16:creationId xmlns:a16="http://schemas.microsoft.com/office/drawing/2014/main" id="{6704523F-8834-A503-E084-54F585B5E5BB}"/>
                  </a:ext>
                </a:extLst>
              </p:cNvPr>
              <p:cNvSpPr>
                <a:spLocks noGrp="1"/>
              </p:cNvSpPr>
              <p:nvPr>
                <p:ph idx="1"/>
              </p:nvPr>
            </p:nvSpPr>
            <p:spPr/>
            <p:txBody>
              <a:bodyPr>
                <a:normAutofit fontScale="92500" lnSpcReduction="10000"/>
              </a:bodyPr>
              <a:lstStyle/>
              <a:p>
                <a:r>
                  <a:rPr lang="en-US" dirty="0"/>
                  <a:t>Mini-Batch Discrimination </a:t>
                </a:r>
              </a:p>
              <a:p>
                <a:pPr marL="400050" lvl="1">
                  <a:lnSpc>
                    <a:spcPct val="107000"/>
                  </a:lnSpc>
                  <a:spcBef>
                    <a:spcPts val="0"/>
                  </a:spcBef>
                  <a:spcAft>
                    <a:spcPts val="800"/>
                  </a:spcAft>
                </a:pPr>
                <a:r>
                  <a:rPr lang="en-US" sz="2000" kern="100" dirty="0">
                    <a:effectLst/>
                    <a:latin typeface="Times New Roman" panose="02020603050405020304" pitchFamily="18" charset="0"/>
                    <a:ea typeface="Aptos" panose="020B0004020202020204" pitchFamily="34" charset="0"/>
                  </a:rPr>
                  <a:t>For each pair of samples  </a:t>
                </a:r>
                <a14:m>
                  <m:oMath xmlns:m="http://schemas.openxmlformats.org/officeDocument/2006/math">
                    <m:d>
                      <m:dPr>
                        <m:ctrlPr>
                          <a:rPr lang="en-US" sz="2000" i="1" kern="100">
                            <a:effectLst/>
                            <a:latin typeface="Cambria Math" panose="02040503050406030204" pitchFamily="18" charset="0"/>
                            <a:ea typeface="Aptos" panose="020B0004020202020204" pitchFamily="34" charset="0"/>
                          </a:rPr>
                        </m:ctrlPr>
                      </m:dPr>
                      <m:e>
                        <m:sSub>
                          <m:sSubPr>
                            <m:ctrlPr>
                              <a:rPr lang="en-US" sz="2000" i="1" kern="100">
                                <a:effectLst/>
                                <a:latin typeface="Cambria Math" panose="02040503050406030204" pitchFamily="18" charset="0"/>
                                <a:ea typeface="Aptos" panose="020B0004020202020204" pitchFamily="34" charset="0"/>
                              </a:rPr>
                            </m:ctrlPr>
                          </m:sSubPr>
                          <m:e>
                            <m:r>
                              <a:rPr lang="en-US" sz="2000" i="1" kern="100">
                                <a:effectLst/>
                                <a:latin typeface="Cambria Math" panose="02040503050406030204" pitchFamily="18" charset="0"/>
                                <a:ea typeface="Aptos" panose="020B0004020202020204" pitchFamily="34" charset="0"/>
                              </a:rPr>
                              <m:t>𝑥</m:t>
                            </m:r>
                          </m:e>
                          <m:sub>
                            <m:r>
                              <a:rPr lang="en-US" sz="2000" i="1" kern="100">
                                <a:effectLst/>
                                <a:latin typeface="Cambria Math" panose="02040503050406030204" pitchFamily="18" charset="0"/>
                                <a:ea typeface="Aptos" panose="020B0004020202020204" pitchFamily="34" charset="0"/>
                              </a:rPr>
                              <m:t>𝑖</m:t>
                            </m:r>
                          </m:sub>
                        </m:sSub>
                        <m:r>
                          <a:rPr lang="en-US" sz="2000" i="1" kern="100">
                            <a:effectLst/>
                            <a:latin typeface="Cambria Math" panose="02040503050406030204" pitchFamily="18" charset="0"/>
                            <a:ea typeface="Aptos" panose="020B0004020202020204" pitchFamily="34" charset="0"/>
                          </a:rPr>
                          <m:t>,</m:t>
                        </m:r>
                        <m:sSub>
                          <m:sSubPr>
                            <m:ctrlPr>
                              <a:rPr lang="en-US" sz="2000" i="1" kern="100">
                                <a:effectLst/>
                                <a:latin typeface="Cambria Math" panose="02040503050406030204" pitchFamily="18" charset="0"/>
                                <a:ea typeface="Aptos" panose="020B0004020202020204" pitchFamily="34" charset="0"/>
                              </a:rPr>
                            </m:ctrlPr>
                          </m:sSubPr>
                          <m:e>
                            <m:r>
                              <a:rPr lang="en-US" sz="2000" i="1" kern="100">
                                <a:effectLst/>
                                <a:latin typeface="Cambria Math" panose="02040503050406030204" pitchFamily="18" charset="0"/>
                                <a:ea typeface="Aptos" panose="020B0004020202020204" pitchFamily="34" charset="0"/>
                              </a:rPr>
                              <m:t>𝑥</m:t>
                            </m:r>
                          </m:e>
                          <m:sub>
                            <m:r>
                              <a:rPr lang="en-US" sz="2000" i="1" kern="100">
                                <a:effectLst/>
                                <a:latin typeface="Cambria Math" panose="02040503050406030204" pitchFamily="18" charset="0"/>
                                <a:ea typeface="Aptos" panose="020B0004020202020204" pitchFamily="34" charset="0"/>
                              </a:rPr>
                              <m:t>𝑗</m:t>
                            </m:r>
                          </m:sub>
                        </m:sSub>
                      </m:e>
                    </m:d>
                  </m:oMath>
                </a14:m>
                <a:r>
                  <a:rPr lang="en-US" sz="2000" kern="100" dirty="0">
                    <a:effectLst/>
                    <a:latin typeface="Times New Roman" panose="02020603050405020304" pitchFamily="18" charset="0"/>
                    <a:ea typeface="Aptos" panose="020B0004020202020204" pitchFamily="34" charset="0"/>
                  </a:rPr>
                  <a:t> in a mini-batch, compute a distance measure between features </a:t>
                </a:r>
              </a:p>
              <a:p>
                <a:pPr marL="400050" lvl="1">
                  <a:lnSpc>
                    <a:spcPct val="107000"/>
                  </a:lnSpc>
                  <a:spcBef>
                    <a:spcPts val="0"/>
                  </a:spcBef>
                  <a:spcAft>
                    <a:spcPts val="800"/>
                  </a:spcAft>
                </a:pPr>
                <a:r>
                  <a:rPr lang="en-US" sz="2000" kern="100" dirty="0">
                    <a:effectLst/>
                    <a:latin typeface="Times New Roman" panose="02020603050405020304" pitchFamily="18" charset="0"/>
                    <a:ea typeface="Aptos" panose="020B0004020202020204" pitchFamily="34" charset="0"/>
                  </a:rPr>
                  <a:t>Raw data or features learned by earlier layers of the discriminator.</a:t>
                </a:r>
              </a:p>
              <a:p>
                <a:pPr marL="400050" lvl="1">
                  <a:lnSpc>
                    <a:spcPct val="107000"/>
                  </a:lnSpc>
                  <a:spcBef>
                    <a:spcPts val="0"/>
                  </a:spcBef>
                  <a:spcAft>
                    <a:spcPts val="800"/>
                  </a:spcAft>
                </a:pPr>
                <a:r>
                  <a:rPr lang="en-US" sz="2000" kern="100" dirty="0">
                    <a:effectLst/>
                    <a:latin typeface="Times New Roman" panose="02020603050405020304" pitchFamily="18" charset="0"/>
                    <a:ea typeface="Aptos" panose="020B0004020202020204" pitchFamily="34" charset="0"/>
                  </a:rPr>
                  <a:t>Distance can be: L1 or L2 or other forms of similarity.</a:t>
                </a:r>
              </a:p>
              <a:p>
                <a:pPr marL="400050" lvl="1">
                  <a:lnSpc>
                    <a:spcPct val="107000"/>
                  </a:lnSpc>
                  <a:spcBef>
                    <a:spcPts val="0"/>
                  </a:spcBef>
                  <a:spcAft>
                    <a:spcPts val="800"/>
                  </a:spcAft>
                </a:pPr>
                <a:r>
                  <a:rPr lang="en-US" sz="2000" kern="100" dirty="0">
                    <a:effectLst/>
                    <a:latin typeface="Times New Roman" panose="02020603050405020304" pitchFamily="18" charset="0"/>
                    <a:ea typeface="Aptos" panose="020B0004020202020204" pitchFamily="34" charset="0"/>
                  </a:rPr>
                  <a:t>The mini-batch discrimination value for a single sample </a:t>
                </a:r>
                <a14:m>
                  <m:oMath xmlns:m="http://schemas.openxmlformats.org/officeDocument/2006/math">
                    <m:r>
                      <m:rPr>
                        <m:lit/>
                      </m:rPr>
                      <a:rPr lang="en-US" sz="2000" i="1" kern="100">
                        <a:effectLst/>
                        <a:latin typeface="Cambria Math" panose="02040503050406030204" pitchFamily="18" charset="0"/>
                        <a:ea typeface="Aptos" panose="020B0004020202020204" pitchFamily="34" charset="0"/>
                      </a:rPr>
                      <m:t>(</m:t>
                    </m:r>
                    <m:sSub>
                      <m:sSubPr>
                        <m:ctrlPr>
                          <a:rPr lang="en-US" sz="2000" i="1" kern="100">
                            <a:effectLst/>
                            <a:latin typeface="Cambria Math" panose="02040503050406030204" pitchFamily="18" charset="0"/>
                            <a:ea typeface="Aptos" panose="020B0004020202020204" pitchFamily="34" charset="0"/>
                          </a:rPr>
                        </m:ctrlPr>
                      </m:sSubPr>
                      <m:e>
                        <m:r>
                          <a:rPr lang="en-US" sz="2000" i="1" kern="100">
                            <a:effectLst/>
                            <a:latin typeface="Cambria Math" panose="02040503050406030204" pitchFamily="18" charset="0"/>
                            <a:ea typeface="Aptos" panose="020B0004020202020204" pitchFamily="34" charset="0"/>
                          </a:rPr>
                          <m:t>𝑥</m:t>
                        </m:r>
                      </m:e>
                      <m:sub>
                        <m:r>
                          <a:rPr lang="en-US" sz="2000" i="1" kern="100">
                            <a:effectLst/>
                            <a:latin typeface="Cambria Math" panose="02040503050406030204" pitchFamily="18" charset="0"/>
                            <a:ea typeface="Aptos" panose="020B0004020202020204" pitchFamily="34" charset="0"/>
                          </a:rPr>
                          <m:t>𝑖</m:t>
                        </m:r>
                      </m:sub>
                    </m:sSub>
                    <m:r>
                      <m:rPr>
                        <m:lit/>
                      </m:rPr>
                      <a:rPr lang="en-US" sz="2000" i="1" kern="100">
                        <a:effectLst/>
                        <a:latin typeface="Cambria Math" panose="02040503050406030204" pitchFamily="18" charset="0"/>
                        <a:ea typeface="Aptos" panose="020B0004020202020204" pitchFamily="34" charset="0"/>
                      </a:rPr>
                      <m:t>)</m:t>
                    </m:r>
                  </m:oMath>
                </a14:m>
                <a:r>
                  <a:rPr lang="en-US" sz="2000" kern="100" dirty="0">
                    <a:effectLst/>
                    <a:latin typeface="Times New Roman" panose="02020603050405020304" pitchFamily="18" charset="0"/>
                    <a:ea typeface="Aptos" panose="020B0004020202020204" pitchFamily="34" charset="0"/>
                  </a:rPr>
                  <a:t> can be calculated in the batch as: </a:t>
                </a:r>
              </a:p>
              <a:p>
                <a:pPr marL="0" indent="0">
                  <a:lnSpc>
                    <a:spcPct val="107000"/>
                  </a:lnSpc>
                  <a:spcBef>
                    <a:spcPts val="0"/>
                  </a:spcBef>
                  <a:spcAft>
                    <a:spcPts val="800"/>
                  </a:spcAft>
                  <a:buNone/>
                </a:pPr>
                <a14:m>
                  <m:oMathPara xmlns:m="http://schemas.openxmlformats.org/officeDocument/2006/math">
                    <m:oMathParaPr>
                      <m:jc m:val="centerGroup"/>
                    </m:oMathParaPr>
                    <m:oMath xmlns:m="http://schemas.openxmlformats.org/officeDocument/2006/math">
                      <m:sSub>
                        <m:sSubPr>
                          <m:ctrlPr>
                            <a:rPr lang="en-US" sz="1800" i="1" kern="100" smtClean="0">
                              <a:effectLst/>
                              <a:latin typeface="Cambria Math" panose="02040503050406030204" pitchFamily="18" charset="0"/>
                              <a:ea typeface="Aptos" panose="020B0004020202020204" pitchFamily="34" charset="0"/>
                            </a:rPr>
                          </m:ctrlPr>
                        </m:sSubPr>
                        <m:e>
                          <m:r>
                            <a:rPr lang="en-US" sz="1800" i="1" kern="100">
                              <a:effectLst/>
                              <a:latin typeface="Cambria Math" panose="02040503050406030204" pitchFamily="18" charset="0"/>
                              <a:ea typeface="Aptos" panose="020B0004020202020204" pitchFamily="34" charset="0"/>
                            </a:rPr>
                            <m:t>𝑇</m:t>
                          </m:r>
                        </m:e>
                        <m:sub>
                          <m:r>
                            <a:rPr lang="en-US" sz="1800" i="1" kern="100">
                              <a:effectLst/>
                              <a:latin typeface="Cambria Math" panose="02040503050406030204" pitchFamily="18" charset="0"/>
                              <a:ea typeface="Aptos" panose="020B0004020202020204" pitchFamily="34" charset="0"/>
                            </a:rPr>
                            <m:t>𝑏</m:t>
                          </m:r>
                        </m:sub>
                      </m:sSub>
                      <m:d>
                        <m:dPr>
                          <m:ctrlPr>
                            <a:rPr lang="en-US" sz="1800" i="1" kern="100">
                              <a:effectLst/>
                              <a:latin typeface="Cambria Math" panose="02040503050406030204" pitchFamily="18" charset="0"/>
                              <a:ea typeface="Aptos" panose="020B0004020202020204" pitchFamily="34" charset="0"/>
                            </a:rPr>
                          </m:ctrlPr>
                        </m:dPr>
                        <m:e>
                          <m:sSub>
                            <m:sSubPr>
                              <m:ctrlPr>
                                <a:rPr lang="en-US" sz="1800" i="1" kern="100">
                                  <a:effectLst/>
                                  <a:latin typeface="Cambria Math" panose="02040503050406030204" pitchFamily="18" charset="0"/>
                                  <a:ea typeface="Aptos" panose="020B0004020202020204" pitchFamily="34" charset="0"/>
                                </a:rPr>
                              </m:ctrlPr>
                            </m:sSubPr>
                            <m:e>
                              <m:r>
                                <a:rPr lang="en-US" sz="1800" i="1" kern="100">
                                  <a:effectLst/>
                                  <a:latin typeface="Cambria Math" panose="02040503050406030204" pitchFamily="18" charset="0"/>
                                  <a:ea typeface="Aptos" panose="020B0004020202020204" pitchFamily="34" charset="0"/>
                                </a:rPr>
                                <m:t>𝑥</m:t>
                              </m:r>
                            </m:e>
                            <m:sub>
                              <m:r>
                                <a:rPr lang="en-US" sz="1800" i="1" kern="100">
                                  <a:effectLst/>
                                  <a:latin typeface="Cambria Math" panose="02040503050406030204" pitchFamily="18" charset="0"/>
                                  <a:ea typeface="Aptos" panose="020B0004020202020204" pitchFamily="34" charset="0"/>
                                </a:rPr>
                                <m:t>𝑖</m:t>
                              </m:r>
                            </m:sub>
                          </m:sSub>
                        </m:e>
                      </m:d>
                      <m:r>
                        <a:rPr lang="en-US" sz="1800" i="1" kern="100">
                          <a:effectLst/>
                          <a:latin typeface="Cambria Math" panose="02040503050406030204" pitchFamily="18" charset="0"/>
                          <a:ea typeface="Aptos" panose="020B0004020202020204" pitchFamily="34" charset="0"/>
                        </a:rPr>
                        <m:t>=</m:t>
                      </m:r>
                      <m:nary>
                        <m:naryPr>
                          <m:chr m:val="∑"/>
                          <m:ctrlPr>
                            <a:rPr lang="en-US" sz="1800" i="1" kern="100">
                              <a:effectLst/>
                              <a:latin typeface="Cambria Math" panose="02040503050406030204" pitchFamily="18" charset="0"/>
                              <a:ea typeface="Aptos" panose="020B0004020202020204" pitchFamily="34" charset="0"/>
                            </a:rPr>
                          </m:ctrlPr>
                        </m:naryPr>
                        <m:sub>
                          <m:r>
                            <a:rPr lang="en-US" sz="1800" i="1" kern="100">
                              <a:effectLst/>
                              <a:latin typeface="Cambria Math" panose="02040503050406030204" pitchFamily="18" charset="0"/>
                              <a:ea typeface="Aptos" panose="020B0004020202020204" pitchFamily="34" charset="0"/>
                            </a:rPr>
                            <m:t>𝑗</m:t>
                          </m:r>
                          <m:r>
                            <a:rPr lang="en-US" sz="1800" i="1" kern="100">
                              <a:effectLst/>
                              <a:latin typeface="Cambria Math" panose="02040503050406030204" pitchFamily="18" charset="0"/>
                              <a:ea typeface="Aptos" panose="020B0004020202020204" pitchFamily="34" charset="0"/>
                            </a:rPr>
                            <m:t>=1</m:t>
                          </m:r>
                        </m:sub>
                        <m:sup>
                          <m:r>
                            <a:rPr lang="en-US" sz="1800" i="1" kern="100">
                              <a:effectLst/>
                              <a:latin typeface="Cambria Math" panose="02040503050406030204" pitchFamily="18" charset="0"/>
                              <a:ea typeface="Aptos" panose="020B0004020202020204" pitchFamily="34" charset="0"/>
                            </a:rPr>
                            <m:t>𝑁</m:t>
                          </m:r>
                        </m:sup>
                        <m:e>
                          <m:sSup>
                            <m:sSupPr>
                              <m:ctrlPr>
                                <a:rPr lang="en-US" sz="1800" i="1" kern="100">
                                  <a:effectLst/>
                                  <a:latin typeface="Cambria Math" panose="02040503050406030204" pitchFamily="18" charset="0"/>
                                  <a:ea typeface="Aptos" panose="020B0004020202020204" pitchFamily="34" charset="0"/>
                                </a:rPr>
                              </m:ctrlPr>
                            </m:sSupPr>
                            <m:e>
                              <m:r>
                                <a:rPr lang="en-US" sz="1800" i="1" kern="100">
                                  <a:effectLst/>
                                  <a:latin typeface="Cambria Math" panose="02040503050406030204" pitchFamily="18" charset="0"/>
                                  <a:ea typeface="Aptos" panose="020B0004020202020204" pitchFamily="34" charset="0"/>
                                </a:rPr>
                                <m:t>𝑒</m:t>
                              </m:r>
                            </m:e>
                            <m:sup>
                              <m:r>
                                <a:rPr lang="en-US" sz="1800" i="1" kern="100">
                                  <a:effectLst/>
                                  <a:latin typeface="Cambria Math" panose="02040503050406030204" pitchFamily="18" charset="0"/>
                                  <a:ea typeface="Aptos" panose="020B0004020202020204" pitchFamily="34" charset="0"/>
                                </a:rPr>
                                <m:t>−</m:t>
                              </m:r>
                              <m:d>
                                <m:dPr>
                                  <m:begChr m:val="|"/>
                                  <m:endChr m:val="|"/>
                                  <m:ctrlPr>
                                    <a:rPr lang="en-US" sz="1800" i="1" kern="100">
                                      <a:effectLst/>
                                      <a:latin typeface="Cambria Math" panose="02040503050406030204" pitchFamily="18" charset="0"/>
                                      <a:ea typeface="Aptos" panose="020B0004020202020204" pitchFamily="34" charset="0"/>
                                    </a:rPr>
                                  </m:ctrlPr>
                                </m:dPr>
                                <m:e>
                                  <m:d>
                                    <m:dPr>
                                      <m:begChr m:val="|"/>
                                      <m:endChr m:val="|"/>
                                      <m:ctrlPr>
                                        <a:rPr lang="en-US" sz="1800" i="1" kern="100">
                                          <a:effectLst/>
                                          <a:latin typeface="Cambria Math" panose="02040503050406030204" pitchFamily="18" charset="0"/>
                                          <a:ea typeface="Aptos" panose="020B0004020202020204" pitchFamily="34" charset="0"/>
                                        </a:rPr>
                                      </m:ctrlPr>
                                    </m:dPr>
                                    <m:e>
                                      <m:r>
                                        <a:rPr lang="en-US" sz="1800" i="1" kern="100">
                                          <a:effectLst/>
                                          <a:latin typeface="Cambria Math" panose="02040503050406030204" pitchFamily="18" charset="0"/>
                                          <a:ea typeface="Aptos" panose="020B0004020202020204" pitchFamily="34" charset="0"/>
                                        </a:rPr>
                                        <m:t>𝑜</m:t>
                                      </m:r>
                                      <m:d>
                                        <m:dPr>
                                          <m:ctrlPr>
                                            <a:rPr lang="en-US" sz="1800" i="1" kern="100">
                                              <a:effectLst/>
                                              <a:latin typeface="Cambria Math" panose="02040503050406030204" pitchFamily="18" charset="0"/>
                                              <a:ea typeface="Aptos" panose="020B0004020202020204" pitchFamily="34" charset="0"/>
                                            </a:rPr>
                                          </m:ctrlPr>
                                        </m:dPr>
                                        <m:e>
                                          <m:sSub>
                                            <m:sSubPr>
                                              <m:ctrlPr>
                                                <a:rPr lang="en-US" sz="1800" i="1" kern="100">
                                                  <a:effectLst/>
                                                  <a:latin typeface="Cambria Math" panose="02040503050406030204" pitchFamily="18" charset="0"/>
                                                  <a:ea typeface="Aptos" panose="020B0004020202020204" pitchFamily="34" charset="0"/>
                                                </a:rPr>
                                              </m:ctrlPr>
                                            </m:sSubPr>
                                            <m:e>
                                              <m:r>
                                                <a:rPr lang="en-US" sz="1800" i="1" kern="100">
                                                  <a:effectLst/>
                                                  <a:latin typeface="Cambria Math" panose="02040503050406030204" pitchFamily="18" charset="0"/>
                                                  <a:ea typeface="Aptos" panose="020B0004020202020204" pitchFamily="34" charset="0"/>
                                                </a:rPr>
                                                <m:t>𝑥</m:t>
                                              </m:r>
                                            </m:e>
                                            <m:sub>
                                              <m:r>
                                                <a:rPr lang="en-US" sz="1800" i="1" kern="100">
                                                  <a:effectLst/>
                                                  <a:latin typeface="Cambria Math" panose="02040503050406030204" pitchFamily="18" charset="0"/>
                                                  <a:ea typeface="Aptos" panose="020B0004020202020204" pitchFamily="34" charset="0"/>
                                                </a:rPr>
                                                <m:t>𝑖</m:t>
                                              </m:r>
                                            </m:sub>
                                          </m:sSub>
                                        </m:e>
                                      </m:d>
                                      <m:r>
                                        <a:rPr lang="en-US" sz="1800" i="1" kern="100">
                                          <a:effectLst/>
                                          <a:latin typeface="Cambria Math" panose="02040503050406030204" pitchFamily="18" charset="0"/>
                                          <a:ea typeface="Aptos" panose="020B0004020202020204" pitchFamily="34" charset="0"/>
                                        </a:rPr>
                                        <m:t>−</m:t>
                                      </m:r>
                                      <m:r>
                                        <a:rPr lang="en-US" sz="1800" i="1" kern="100">
                                          <a:effectLst/>
                                          <a:latin typeface="Cambria Math" panose="02040503050406030204" pitchFamily="18" charset="0"/>
                                          <a:ea typeface="Aptos" panose="020B0004020202020204" pitchFamily="34" charset="0"/>
                                        </a:rPr>
                                        <m:t>𝑜</m:t>
                                      </m:r>
                                      <m:d>
                                        <m:dPr>
                                          <m:ctrlPr>
                                            <a:rPr lang="en-US" sz="1800" i="1" kern="100">
                                              <a:effectLst/>
                                              <a:latin typeface="Cambria Math" panose="02040503050406030204" pitchFamily="18" charset="0"/>
                                              <a:ea typeface="Aptos" panose="020B0004020202020204" pitchFamily="34" charset="0"/>
                                            </a:rPr>
                                          </m:ctrlPr>
                                        </m:dPr>
                                        <m:e>
                                          <m:sSub>
                                            <m:sSubPr>
                                              <m:ctrlPr>
                                                <a:rPr lang="en-US" sz="1800" i="1" kern="100">
                                                  <a:effectLst/>
                                                  <a:latin typeface="Cambria Math" panose="02040503050406030204" pitchFamily="18" charset="0"/>
                                                  <a:ea typeface="Aptos" panose="020B0004020202020204" pitchFamily="34" charset="0"/>
                                                </a:rPr>
                                              </m:ctrlPr>
                                            </m:sSubPr>
                                            <m:e>
                                              <m:r>
                                                <a:rPr lang="en-US" sz="1800" i="1" kern="100">
                                                  <a:effectLst/>
                                                  <a:latin typeface="Cambria Math" panose="02040503050406030204" pitchFamily="18" charset="0"/>
                                                  <a:ea typeface="Aptos" panose="020B0004020202020204" pitchFamily="34" charset="0"/>
                                                </a:rPr>
                                                <m:t>𝑥</m:t>
                                              </m:r>
                                            </m:e>
                                            <m:sub>
                                              <m:r>
                                                <a:rPr lang="en-US" sz="1800" i="1" kern="100">
                                                  <a:effectLst/>
                                                  <a:latin typeface="Cambria Math" panose="02040503050406030204" pitchFamily="18" charset="0"/>
                                                  <a:ea typeface="Aptos" panose="020B0004020202020204" pitchFamily="34" charset="0"/>
                                                </a:rPr>
                                                <m:t>𝑗</m:t>
                                              </m:r>
                                            </m:sub>
                                          </m:sSub>
                                        </m:e>
                                      </m:d>
                                    </m:e>
                                  </m:d>
                                </m:e>
                              </m:d>
                            </m:sup>
                          </m:sSup>
                        </m:e>
                      </m:nary>
                    </m:oMath>
                  </m:oMathPara>
                </a14:m>
                <a:endParaRPr lang="en-US" sz="1800" kern="100" dirty="0">
                  <a:effectLst/>
                  <a:latin typeface="Times New Roman" panose="02020603050405020304" pitchFamily="18" charset="0"/>
                  <a:ea typeface="Aptos" panose="020B000402020202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Aptos" panose="020B0004020202020204" pitchFamily="34" charset="0"/>
                  </a:rPr>
                  <a:t>Modified Discriminator Loss with Mini-Batch Discrimination</a:t>
                </a:r>
                <a:endParaRPr lang="en-US" sz="1800" kern="100" dirty="0">
                  <a:effectLst/>
                  <a:latin typeface="Times New Roman" panose="02020603050405020304" pitchFamily="18" charset="0"/>
                  <a:ea typeface="Aptos" panose="020B0004020202020204" pitchFamily="34" charset="0"/>
                </a:endParaRPr>
              </a:p>
              <a:p>
                <a:pPr marL="0" indent="0">
                  <a:buNone/>
                </a:pPr>
                <a14:m>
                  <m:oMathPara xmlns:m="http://schemas.openxmlformats.org/officeDocument/2006/math">
                    <m:oMathParaPr>
                      <m:jc m:val="centerGroup"/>
                    </m:oMathParaPr>
                    <m:oMath xmlns:m="http://schemas.openxmlformats.org/officeDocument/2006/math">
                      <m:sSub>
                        <m:sSubPr>
                          <m:ctrlPr>
                            <a:rPr lang="en-US" i="1" smtClean="0">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𝐿</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𝐷</m:t>
                          </m:r>
                        </m:sub>
                      </m:sSub>
                      <m:r>
                        <a:rPr lang="en-US" sz="1800" i="1">
                          <a:effectLst/>
                          <a:latin typeface="Cambria Math" panose="02040503050406030204" pitchFamily="18" charset="0"/>
                          <a:ea typeface="Aptos" panose="020B0004020202020204" pitchFamily="34" charset="0"/>
                          <a:cs typeface="Times New Roman" panose="02020603050405020304" pitchFamily="18" charset="0"/>
                        </a:rPr>
                        <m:t>=−</m:t>
                      </m:r>
                      <m:f>
                        <m:fPr>
                          <m:ctrlPr>
                            <a:rPr lang="en-US" i="1">
                              <a:effectLst/>
                              <a:latin typeface="Cambria Math" panose="02040503050406030204" pitchFamily="18" charset="0"/>
                            </a:rPr>
                          </m:ctrlPr>
                        </m:fPr>
                        <m:num>
                          <m:r>
                            <a:rPr lang="en-US" sz="1800" i="1">
                              <a:effectLst/>
                              <a:latin typeface="Cambria Math" panose="02040503050406030204" pitchFamily="18" charset="0"/>
                              <a:ea typeface="Aptos" panose="020B0004020202020204" pitchFamily="34" charset="0"/>
                              <a:cs typeface="Times New Roman" panose="02020603050405020304" pitchFamily="18" charset="0"/>
                            </a:rPr>
                            <m:t>1</m:t>
                          </m:r>
                        </m:num>
                        <m:den>
                          <m:r>
                            <a:rPr lang="en-US" sz="1800" i="1">
                              <a:effectLst/>
                              <a:latin typeface="Cambria Math" panose="02040503050406030204" pitchFamily="18" charset="0"/>
                              <a:ea typeface="Aptos" panose="020B0004020202020204" pitchFamily="34" charset="0"/>
                              <a:cs typeface="Times New Roman" panose="02020603050405020304" pitchFamily="18" charset="0"/>
                            </a:rPr>
                            <m:t>𝑁</m:t>
                          </m:r>
                        </m:den>
                      </m:f>
                      <m:nary>
                        <m:naryPr>
                          <m:chr m:val="∑"/>
                          <m:ctrlPr>
                            <a:rPr lang="en-US" i="1">
                              <a:effectLst/>
                              <a:latin typeface="Cambria Math" panose="02040503050406030204" pitchFamily="18" charset="0"/>
                            </a:rPr>
                          </m:ctrlPr>
                        </m:naryPr>
                        <m:sub>
                          <m:r>
                            <a:rPr lang="en-US" sz="1800" i="1">
                              <a:effectLst/>
                              <a:latin typeface="Cambria Math" panose="02040503050406030204" pitchFamily="18" charset="0"/>
                              <a:ea typeface="Aptos" panose="020B0004020202020204" pitchFamily="34" charset="0"/>
                              <a:cs typeface="Times New Roman" panose="02020603050405020304" pitchFamily="18" charset="0"/>
                            </a:rPr>
                            <m:t>𝑖</m:t>
                          </m:r>
                          <m:r>
                            <a:rPr lang="en-US" sz="1800" i="1">
                              <a:effectLst/>
                              <a:latin typeface="Cambria Math" panose="02040503050406030204" pitchFamily="18" charset="0"/>
                              <a:ea typeface="Aptos" panose="020B0004020202020204" pitchFamily="34" charset="0"/>
                              <a:cs typeface="Times New Roman" panose="02020603050405020304" pitchFamily="18" charset="0"/>
                            </a:rPr>
                            <m:t>=1</m:t>
                          </m:r>
                        </m:sub>
                        <m:sup>
                          <m:r>
                            <a:rPr lang="en-US" sz="1800" i="1">
                              <a:effectLst/>
                              <a:latin typeface="Cambria Math" panose="02040503050406030204" pitchFamily="18" charset="0"/>
                              <a:ea typeface="Aptos" panose="020B0004020202020204" pitchFamily="34" charset="0"/>
                              <a:cs typeface="Times New Roman" panose="02020603050405020304" pitchFamily="18" charset="0"/>
                            </a:rPr>
                            <m:t>𝑁</m:t>
                          </m:r>
                        </m:sup>
                        <m:e>
                          <m:d>
                            <m:dPr>
                              <m:begChr m:val="["/>
                              <m:endChr m:val="]"/>
                              <m:ctrlPr>
                                <a:rPr lang="en-US" i="1">
                                  <a:effectLst/>
                                  <a:latin typeface="Cambria Math" panose="02040503050406030204" pitchFamily="18" charset="0"/>
                                </a:rPr>
                              </m:ctrlPr>
                            </m:dPr>
                            <m:e>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𝑦</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𝑖</m:t>
                                  </m:r>
                                </m:sub>
                              </m:sSub>
                              <m:func>
                                <m:funcPr>
                                  <m:ctrlPr>
                                    <a:rPr lang="en-US" i="1">
                                      <a:effectLst/>
                                      <a:latin typeface="Cambria Math" panose="02040503050406030204" pitchFamily="18" charset="0"/>
                                    </a:rPr>
                                  </m:ctrlPr>
                                </m:funcPr>
                                <m:fName>
                                  <m:r>
                                    <m:rPr>
                                      <m:sty m:val="p"/>
                                    </m:rPr>
                                    <a:rPr lang="en-US" sz="1800">
                                      <a:effectLst/>
                                      <a:latin typeface="Cambria Math" panose="02040503050406030204" pitchFamily="18" charset="0"/>
                                      <a:ea typeface="Aptos" panose="020B0004020202020204" pitchFamily="34" charset="0"/>
                                      <a:cs typeface="Times New Roman" panose="02020603050405020304" pitchFamily="18" charset="0"/>
                                    </a:rPr>
                                    <m:t>log</m:t>
                                  </m:r>
                                </m:fName>
                                <m:e>
                                  <m:d>
                                    <m:dPr>
                                      <m:ctrlPr>
                                        <a:rPr lang="en-US" i="1">
                                          <a:effectLst/>
                                          <a:latin typeface="Cambria Math" panose="02040503050406030204" pitchFamily="18" charset="0"/>
                                        </a:rPr>
                                      </m:ctrlPr>
                                    </m:dPr>
                                    <m:e>
                                      <m:r>
                                        <a:rPr lang="en-US" sz="1800" i="1">
                                          <a:effectLst/>
                                          <a:latin typeface="Cambria Math" panose="02040503050406030204" pitchFamily="18" charset="0"/>
                                          <a:ea typeface="Aptos" panose="020B0004020202020204" pitchFamily="34" charset="0"/>
                                          <a:cs typeface="Times New Roman" panose="02020603050405020304" pitchFamily="18" charset="0"/>
                                        </a:rPr>
                                        <m:t>𝐷</m:t>
                                      </m:r>
                                      <m:d>
                                        <m:dPr>
                                          <m:ctrlPr>
                                            <a:rPr lang="en-US" i="1">
                                              <a:effectLst/>
                                              <a:latin typeface="Cambria Math" panose="02040503050406030204" pitchFamily="18" charset="0"/>
                                            </a:rPr>
                                          </m:ctrlPr>
                                        </m:dPr>
                                        <m:e>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𝑥</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𝑖</m:t>
                                              </m:r>
                                            </m:sub>
                                          </m:sSub>
                                          <m:r>
                                            <a:rPr lang="en-US"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𝑇</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𝑏</m:t>
                                              </m:r>
                                            </m:sub>
                                          </m:sSub>
                                          <m:d>
                                            <m:dPr>
                                              <m:ctrlPr>
                                                <a:rPr lang="en-US" i="1">
                                                  <a:effectLst/>
                                                  <a:latin typeface="Cambria Math" panose="02040503050406030204" pitchFamily="18" charset="0"/>
                                                </a:rPr>
                                              </m:ctrlPr>
                                            </m:dPr>
                                            <m:e>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𝑥</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𝑖</m:t>
                                                  </m:r>
                                                </m:sub>
                                              </m:sSub>
                                            </m:e>
                                          </m:d>
                                        </m:e>
                                      </m:d>
                                    </m:e>
                                  </m:d>
                                </m:e>
                              </m:func>
                              <m:r>
                                <a:rPr lang="en-US" sz="1800" i="1">
                                  <a:effectLst/>
                                  <a:latin typeface="Cambria Math" panose="02040503050406030204" pitchFamily="18" charset="0"/>
                                  <a:ea typeface="Aptos" panose="020B0004020202020204" pitchFamily="34" charset="0"/>
                                  <a:cs typeface="Times New Roman" panose="02020603050405020304" pitchFamily="18" charset="0"/>
                                </a:rPr>
                                <m:t>+</m:t>
                              </m:r>
                              <m:d>
                                <m:dPr>
                                  <m:ctrlPr>
                                    <a:rPr lang="en-US" i="1">
                                      <a:effectLst/>
                                      <a:latin typeface="Cambria Math" panose="02040503050406030204" pitchFamily="18" charset="0"/>
                                    </a:rPr>
                                  </m:ctrlPr>
                                </m:dPr>
                                <m:e>
                                  <m:r>
                                    <a:rPr lang="en-US" sz="1800" i="1">
                                      <a:effectLst/>
                                      <a:latin typeface="Cambria Math" panose="02040503050406030204" pitchFamily="18" charset="0"/>
                                      <a:ea typeface="Aptos" panose="020B0004020202020204" pitchFamily="34" charset="0"/>
                                      <a:cs typeface="Times New Roman" panose="02020603050405020304" pitchFamily="18" charset="0"/>
                                    </a:rPr>
                                    <m:t>1−</m:t>
                                  </m:r>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𝑦</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𝑖</m:t>
                                      </m:r>
                                    </m:sub>
                                  </m:sSub>
                                </m:e>
                              </m:d>
                              <m:func>
                                <m:funcPr>
                                  <m:ctrlPr>
                                    <a:rPr lang="en-US" i="1">
                                      <a:effectLst/>
                                      <a:latin typeface="Cambria Math" panose="02040503050406030204" pitchFamily="18" charset="0"/>
                                    </a:rPr>
                                  </m:ctrlPr>
                                </m:funcPr>
                                <m:fName>
                                  <m:r>
                                    <m:rPr>
                                      <m:sty m:val="p"/>
                                    </m:rPr>
                                    <a:rPr lang="en-US" sz="1800">
                                      <a:effectLst/>
                                      <a:latin typeface="Cambria Math" panose="02040503050406030204" pitchFamily="18" charset="0"/>
                                      <a:ea typeface="Aptos" panose="020B0004020202020204" pitchFamily="34" charset="0"/>
                                      <a:cs typeface="Times New Roman" panose="02020603050405020304" pitchFamily="18" charset="0"/>
                                    </a:rPr>
                                    <m:t>log</m:t>
                                  </m:r>
                                </m:fName>
                                <m:e>
                                  <m:d>
                                    <m:dPr>
                                      <m:ctrlPr>
                                        <a:rPr lang="en-US" i="1">
                                          <a:effectLst/>
                                          <a:latin typeface="Cambria Math" panose="02040503050406030204" pitchFamily="18" charset="0"/>
                                        </a:rPr>
                                      </m:ctrlPr>
                                    </m:dPr>
                                    <m:e>
                                      <m:r>
                                        <a:rPr lang="en-US" sz="1800" i="1">
                                          <a:effectLst/>
                                          <a:latin typeface="Cambria Math" panose="02040503050406030204" pitchFamily="18" charset="0"/>
                                          <a:ea typeface="Aptos" panose="020B0004020202020204" pitchFamily="34" charset="0"/>
                                          <a:cs typeface="Times New Roman" panose="02020603050405020304" pitchFamily="18" charset="0"/>
                                        </a:rPr>
                                        <m:t>1−</m:t>
                                      </m:r>
                                      <m:r>
                                        <a:rPr lang="en-US" sz="1800" i="1">
                                          <a:effectLst/>
                                          <a:latin typeface="Cambria Math" panose="02040503050406030204" pitchFamily="18" charset="0"/>
                                          <a:ea typeface="Aptos" panose="020B0004020202020204" pitchFamily="34" charset="0"/>
                                          <a:cs typeface="Times New Roman" panose="02020603050405020304" pitchFamily="18" charset="0"/>
                                        </a:rPr>
                                        <m:t>𝐷</m:t>
                                      </m:r>
                                      <m:d>
                                        <m:dPr>
                                          <m:ctrlPr>
                                            <a:rPr lang="en-US" i="1">
                                              <a:effectLst/>
                                              <a:latin typeface="Cambria Math" panose="02040503050406030204" pitchFamily="18" charset="0"/>
                                            </a:rPr>
                                          </m:ctrlPr>
                                        </m:dPr>
                                        <m:e>
                                          <m:r>
                                            <a:rPr lang="en-US" sz="1800" i="1">
                                              <a:effectLst/>
                                              <a:latin typeface="Cambria Math" panose="02040503050406030204" pitchFamily="18" charset="0"/>
                                              <a:ea typeface="Aptos" panose="020B0004020202020204" pitchFamily="34" charset="0"/>
                                              <a:cs typeface="Times New Roman" panose="02020603050405020304" pitchFamily="18" charset="0"/>
                                            </a:rPr>
                                            <m:t>𝐺</m:t>
                                          </m:r>
                                          <m:d>
                                            <m:dPr>
                                              <m:ctrlPr>
                                                <a:rPr lang="en-US" i="1">
                                                  <a:effectLst/>
                                                  <a:latin typeface="Cambria Math" panose="02040503050406030204" pitchFamily="18" charset="0"/>
                                                </a:rPr>
                                              </m:ctrlPr>
                                            </m:dPr>
                                            <m:e>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𝑖</m:t>
                                                  </m:r>
                                                </m:sub>
                                              </m:sSub>
                                            </m:e>
                                          </m:d>
                                          <m:r>
                                            <a:rPr lang="en-US" sz="1800" i="1">
                                              <a:effectLst/>
                                              <a:latin typeface="Cambria Math" panose="02040503050406030204" pitchFamily="18" charset="0"/>
                                              <a:ea typeface="Aptos" panose="020B0004020202020204" pitchFamily="34" charset="0"/>
                                              <a:cs typeface="Times New Roman" panose="02020603050405020304" pitchFamily="18" charset="0"/>
                                            </a:rPr>
                                            <m:t>,</m:t>
                                          </m:r>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𝑇</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𝑏</m:t>
                                              </m:r>
                                            </m:sub>
                                          </m:sSub>
                                          <m:d>
                                            <m:dPr>
                                              <m:ctrlPr>
                                                <a:rPr lang="en-US" i="1">
                                                  <a:effectLst/>
                                                  <a:latin typeface="Cambria Math" panose="02040503050406030204" pitchFamily="18" charset="0"/>
                                                </a:rPr>
                                              </m:ctrlPr>
                                            </m:dPr>
                                            <m:e>
                                              <m:r>
                                                <a:rPr lang="en-US" sz="1800" i="1">
                                                  <a:effectLst/>
                                                  <a:latin typeface="Cambria Math" panose="02040503050406030204" pitchFamily="18" charset="0"/>
                                                  <a:ea typeface="Aptos" panose="020B0004020202020204" pitchFamily="34" charset="0"/>
                                                  <a:cs typeface="Times New Roman" panose="02020603050405020304" pitchFamily="18" charset="0"/>
                                                </a:rPr>
                                                <m:t>𝐺</m:t>
                                              </m:r>
                                              <m:d>
                                                <m:dPr>
                                                  <m:ctrlPr>
                                                    <a:rPr lang="en-US" i="1">
                                                      <a:effectLst/>
                                                      <a:latin typeface="Cambria Math" panose="02040503050406030204" pitchFamily="18" charset="0"/>
                                                    </a:rPr>
                                                  </m:ctrlPr>
                                                </m:dPr>
                                                <m:e>
                                                  <m:sSub>
                                                    <m:sSubPr>
                                                      <m:ctrlPr>
                                                        <a:rPr lang="en-US" i="1">
                                                          <a:effectLst/>
                                                          <a:latin typeface="Cambria Math" panose="02040503050406030204" pitchFamily="18" charset="0"/>
                                                        </a:rPr>
                                                      </m:ctrlPr>
                                                    </m:sSubPr>
                                                    <m:e>
                                                      <m:r>
                                                        <a:rPr lang="en-US" sz="1800" i="1">
                                                          <a:effectLst/>
                                                          <a:latin typeface="Cambria Math" panose="02040503050406030204" pitchFamily="18" charset="0"/>
                                                          <a:ea typeface="Aptos" panose="020B0004020202020204" pitchFamily="34" charset="0"/>
                                                          <a:cs typeface="Times New Roman" panose="02020603050405020304" pitchFamily="18" charset="0"/>
                                                        </a:rPr>
                                                        <m:t>𝑧</m:t>
                                                      </m:r>
                                                    </m:e>
                                                    <m:sub>
                                                      <m:r>
                                                        <a:rPr lang="en-US" sz="1800" i="1">
                                                          <a:effectLst/>
                                                          <a:latin typeface="Cambria Math" panose="02040503050406030204" pitchFamily="18" charset="0"/>
                                                          <a:ea typeface="Aptos" panose="020B0004020202020204" pitchFamily="34" charset="0"/>
                                                          <a:cs typeface="Times New Roman" panose="02020603050405020304" pitchFamily="18" charset="0"/>
                                                        </a:rPr>
                                                        <m:t>𝑖</m:t>
                                                      </m:r>
                                                    </m:sub>
                                                  </m:sSub>
                                                </m:e>
                                              </m:d>
                                            </m:e>
                                          </m:d>
                                        </m:e>
                                      </m:d>
                                    </m:e>
                                  </m:d>
                                </m:e>
                              </m:func>
                            </m:e>
                          </m:d>
                        </m:e>
                      </m:nary>
                    </m:oMath>
                  </m:oMathPara>
                </a14:m>
                <a:endParaRPr lang="en-US" dirty="0"/>
              </a:p>
            </p:txBody>
          </p:sp>
        </mc:Choice>
        <mc:Fallback xmlns="">
          <p:sp>
            <p:nvSpPr>
              <p:cNvPr id="2" name="Content Placeholder 1">
                <a:extLst>
                  <a:ext uri="{FF2B5EF4-FFF2-40B4-BE49-F238E27FC236}">
                    <a16:creationId xmlns:a16="http://schemas.microsoft.com/office/drawing/2014/main" id="{6704523F-8834-A503-E084-54F585B5E5BB}"/>
                  </a:ext>
                </a:extLst>
              </p:cNvPr>
              <p:cNvSpPr>
                <a:spLocks noGrp="1" noRot="1" noChangeAspect="1" noMove="1" noResize="1" noEditPoints="1" noAdjustHandles="1" noChangeArrowheads="1" noChangeShapeType="1" noTextEdit="1"/>
              </p:cNvSpPr>
              <p:nvPr>
                <p:ph idx="1"/>
              </p:nvPr>
            </p:nvSpPr>
            <p:spPr>
              <a:blipFill>
                <a:blip r:embed="rId2"/>
                <a:stretch>
                  <a:fillRect l="-833" t="-2291"/>
                </a:stretch>
              </a:blipFill>
            </p:spPr>
            <p:txBody>
              <a:bodyPr/>
              <a:lstStyle/>
              <a:p>
                <a:r>
                  <a:rPr lang="en-US">
                    <a:noFill/>
                  </a:rPr>
                  <a:t> </a:t>
                </a:r>
              </a:p>
            </p:txBody>
          </p:sp>
        </mc:Fallback>
      </mc:AlternateContent>
      <p:sp>
        <p:nvSpPr>
          <p:cNvPr id="3" name="Date Placeholder 2">
            <a:extLst>
              <a:ext uri="{FF2B5EF4-FFF2-40B4-BE49-F238E27FC236}">
                <a16:creationId xmlns:a16="http://schemas.microsoft.com/office/drawing/2014/main" id="{8107E56C-5F3F-ED2B-5937-6A1388346983}"/>
              </a:ext>
            </a:extLst>
          </p:cNvPr>
          <p:cNvSpPr>
            <a:spLocks noGrp="1"/>
          </p:cNvSpPr>
          <p:nvPr>
            <p:ph type="dt" sz="half" idx="10"/>
          </p:nvPr>
        </p:nvSpPr>
        <p:spPr/>
        <p:txBody>
          <a:bodyPr/>
          <a:lstStyle/>
          <a:p>
            <a:fld id="{7559D5D7-F990-4497-8319-623A4FB368A9}" type="datetime1">
              <a:rPr lang="en-US" smtClean="0"/>
              <a:t>3/25/2025</a:t>
            </a:fld>
            <a:endParaRPr lang="en-US"/>
          </a:p>
        </p:txBody>
      </p:sp>
      <p:sp>
        <p:nvSpPr>
          <p:cNvPr id="4" name="Footer Placeholder 3">
            <a:extLst>
              <a:ext uri="{FF2B5EF4-FFF2-40B4-BE49-F238E27FC236}">
                <a16:creationId xmlns:a16="http://schemas.microsoft.com/office/drawing/2014/main" id="{505A085A-817B-D6C7-6E20-49AC2E780E16}"/>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711821BE-6CDC-2AF6-0CFA-341774D9F9FB}"/>
              </a:ext>
            </a:extLst>
          </p:cNvPr>
          <p:cNvSpPr>
            <a:spLocks noGrp="1"/>
          </p:cNvSpPr>
          <p:nvPr>
            <p:ph type="sldNum" sz="quarter" idx="12"/>
          </p:nvPr>
        </p:nvSpPr>
        <p:spPr/>
        <p:txBody>
          <a:bodyPr/>
          <a:lstStyle/>
          <a:p>
            <a:fld id="{B6F15528-21DE-4FAA-801E-634DDDAF4B2B}" type="slidenum">
              <a:rPr lang="en-US" smtClean="0"/>
              <a:pPr/>
              <a:t>15</a:t>
            </a:fld>
            <a:endParaRPr lang="en-US"/>
          </a:p>
        </p:txBody>
      </p:sp>
      <p:sp>
        <p:nvSpPr>
          <p:cNvPr id="6" name="Title 5">
            <a:extLst>
              <a:ext uri="{FF2B5EF4-FFF2-40B4-BE49-F238E27FC236}">
                <a16:creationId xmlns:a16="http://schemas.microsoft.com/office/drawing/2014/main" id="{7194A66C-749F-BF56-7E79-8FD4AC4A0667}"/>
              </a:ext>
            </a:extLst>
          </p:cNvPr>
          <p:cNvSpPr>
            <a:spLocks noGrp="1"/>
          </p:cNvSpPr>
          <p:nvPr>
            <p:ph type="title"/>
          </p:nvPr>
        </p:nvSpPr>
        <p:spPr/>
        <p:txBody>
          <a:bodyPr/>
          <a:lstStyle/>
          <a:p>
            <a:r>
              <a:rPr lang="en-US" dirty="0"/>
              <a:t>Mini Batch GANs</a:t>
            </a:r>
          </a:p>
        </p:txBody>
      </p:sp>
    </p:spTree>
    <p:extLst>
      <p:ext uri="{BB962C8B-B14F-4D97-AF65-F5344CB8AC3E}">
        <p14:creationId xmlns:p14="http://schemas.microsoft.com/office/powerpoint/2010/main" val="2540676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B9EB77-3C8E-A429-C379-8AFF55D1612C}"/>
              </a:ext>
            </a:extLst>
          </p:cNvPr>
          <p:cNvSpPr>
            <a:spLocks noGrp="1"/>
          </p:cNvSpPr>
          <p:nvPr>
            <p:ph idx="1"/>
          </p:nvPr>
        </p:nvSpPr>
        <p:spPr/>
        <p:txBody>
          <a:bodyPr>
            <a:normAutofit/>
          </a:bodyPr>
          <a:lstStyle/>
          <a:p>
            <a:pPr algn="l">
              <a:buFont typeface="+mj-lt"/>
              <a:buAutoNum type="arabicPeriod"/>
            </a:pPr>
            <a:r>
              <a:rPr lang="en-US" b="0" i="0" dirty="0">
                <a:solidFill>
                  <a:srgbClr val="0D0D0D"/>
                </a:solidFill>
                <a:effectLst/>
                <a:latin typeface="Söhne"/>
              </a:rPr>
              <a:t>Mini Batch GANs encourage the generator to produce a diverse range of outputs. </a:t>
            </a:r>
          </a:p>
          <a:p>
            <a:pPr algn="l">
              <a:buFont typeface="+mj-lt"/>
              <a:buAutoNum type="arabicPeriod"/>
            </a:pPr>
            <a:r>
              <a:rPr lang="en-US" b="1" i="0" dirty="0">
                <a:solidFill>
                  <a:srgbClr val="0D0D0D"/>
                </a:solidFill>
                <a:effectLst/>
                <a:latin typeface="Söhne"/>
              </a:rPr>
              <a:t>S</a:t>
            </a:r>
            <a:r>
              <a:rPr lang="en-US" b="0" i="0" dirty="0">
                <a:solidFill>
                  <a:srgbClr val="0D0D0D"/>
                </a:solidFill>
                <a:effectLst/>
                <a:latin typeface="Söhne"/>
              </a:rPr>
              <a:t>table training as the discriminator works on a batch instead of individual samples.</a:t>
            </a:r>
          </a:p>
          <a:p>
            <a:pPr algn="l">
              <a:buFont typeface="+mj-lt"/>
              <a:buAutoNum type="arabicPeriod"/>
            </a:pPr>
            <a:r>
              <a:rPr lang="en-US" b="1" i="0" dirty="0">
                <a:solidFill>
                  <a:srgbClr val="0D0D0D"/>
                </a:solidFill>
                <a:effectLst/>
                <a:latin typeface="Söhne"/>
              </a:rPr>
              <a:t>Mini b</a:t>
            </a:r>
            <a:r>
              <a:rPr lang="en-US" b="0" i="0" dirty="0">
                <a:solidFill>
                  <a:srgbClr val="0D0D0D"/>
                </a:solidFill>
                <a:effectLst/>
                <a:latin typeface="Söhne"/>
              </a:rPr>
              <a:t>atches can lead to faster convergence of the network</a:t>
            </a:r>
          </a:p>
          <a:p>
            <a:pPr algn="l">
              <a:buFont typeface="+mj-lt"/>
              <a:buAutoNum type="arabicPeriod"/>
            </a:pPr>
            <a:r>
              <a:rPr lang="en-US" b="0" i="0" dirty="0">
                <a:solidFill>
                  <a:srgbClr val="0D0D0D"/>
                </a:solidFill>
                <a:effectLst/>
                <a:latin typeface="Söhne"/>
              </a:rPr>
              <a:t>Mini-batch discrimination provides more information to the generator, which can help in generating higher-quality samples.</a:t>
            </a:r>
          </a:p>
          <a:p>
            <a:endParaRPr lang="en-US" dirty="0"/>
          </a:p>
        </p:txBody>
      </p:sp>
      <p:sp>
        <p:nvSpPr>
          <p:cNvPr id="3" name="Date Placeholder 2">
            <a:extLst>
              <a:ext uri="{FF2B5EF4-FFF2-40B4-BE49-F238E27FC236}">
                <a16:creationId xmlns:a16="http://schemas.microsoft.com/office/drawing/2014/main" id="{FDB8D062-3237-7DA7-E62A-A020B04A0F13}"/>
              </a:ext>
            </a:extLst>
          </p:cNvPr>
          <p:cNvSpPr>
            <a:spLocks noGrp="1"/>
          </p:cNvSpPr>
          <p:nvPr>
            <p:ph type="dt" sz="half" idx="10"/>
          </p:nvPr>
        </p:nvSpPr>
        <p:spPr/>
        <p:txBody>
          <a:bodyPr/>
          <a:lstStyle/>
          <a:p>
            <a:fld id="{32FA882E-B30B-4C7C-A55C-C02EA067B5BB}" type="datetime1">
              <a:rPr lang="en-US" smtClean="0"/>
              <a:t>3/25/2025</a:t>
            </a:fld>
            <a:endParaRPr lang="en-US"/>
          </a:p>
        </p:txBody>
      </p:sp>
      <p:sp>
        <p:nvSpPr>
          <p:cNvPr id="4" name="Footer Placeholder 3">
            <a:extLst>
              <a:ext uri="{FF2B5EF4-FFF2-40B4-BE49-F238E27FC236}">
                <a16:creationId xmlns:a16="http://schemas.microsoft.com/office/drawing/2014/main" id="{D823A605-CBC7-9796-0558-CF5E1A351CA5}"/>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25310781-3A24-FE38-915C-253DC61AD3BC}"/>
              </a:ext>
            </a:extLst>
          </p:cNvPr>
          <p:cNvSpPr>
            <a:spLocks noGrp="1"/>
          </p:cNvSpPr>
          <p:nvPr>
            <p:ph type="sldNum" sz="quarter" idx="12"/>
          </p:nvPr>
        </p:nvSpPr>
        <p:spPr/>
        <p:txBody>
          <a:bodyPr/>
          <a:lstStyle/>
          <a:p>
            <a:fld id="{B6F15528-21DE-4FAA-801E-634DDDAF4B2B}" type="slidenum">
              <a:rPr lang="en-US" smtClean="0"/>
              <a:pPr/>
              <a:t>16</a:t>
            </a:fld>
            <a:endParaRPr lang="en-US"/>
          </a:p>
        </p:txBody>
      </p:sp>
      <p:sp>
        <p:nvSpPr>
          <p:cNvPr id="6" name="Title 5">
            <a:extLst>
              <a:ext uri="{FF2B5EF4-FFF2-40B4-BE49-F238E27FC236}">
                <a16:creationId xmlns:a16="http://schemas.microsoft.com/office/drawing/2014/main" id="{3F87B098-38CD-A283-0DDB-8D3777FB7390}"/>
              </a:ext>
            </a:extLst>
          </p:cNvPr>
          <p:cNvSpPr>
            <a:spLocks noGrp="1"/>
          </p:cNvSpPr>
          <p:nvPr>
            <p:ph type="title"/>
          </p:nvPr>
        </p:nvSpPr>
        <p:spPr/>
        <p:txBody>
          <a:bodyPr/>
          <a:lstStyle/>
          <a:p>
            <a:r>
              <a:rPr lang="en-US" dirty="0"/>
              <a:t>Advantages of Mini Batch GANs</a:t>
            </a:r>
          </a:p>
        </p:txBody>
      </p:sp>
    </p:spTree>
    <p:extLst>
      <p:ext uri="{BB962C8B-B14F-4D97-AF65-F5344CB8AC3E}">
        <p14:creationId xmlns:p14="http://schemas.microsoft.com/office/powerpoint/2010/main" val="2181934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867096"/>
          <a:ext cx="9144000" cy="6010596"/>
          <a:chOff x="0" y="867096"/>
          <a:chExt cx="9144000" cy="6010596"/>
        </a:xfrm>
      </p:grpSpPr>
      <p:pic>
        <p:nvPicPr>
          <p:cNvPr id="2" name="Slide"/>
          <p:cNvPicPr>
            <a:picLocks noChangeAspect="1"/>
          </p:cNvPicPr>
          <p:nvPr/>
        </p:nvPicPr>
        <p:blipFill>
          <a:blip r:embed="rId2"/>
          <a:stretch>
            <a:fillRect/>
          </a:stretch>
        </p:blipFill>
        <p:spPr>
          <a:xfrm>
            <a:off x="1524000" y="867096"/>
            <a:ext cx="9144000" cy="51435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BDF034D-835A-AD1E-500B-8A33B756F157}"/>
              </a:ext>
            </a:extLst>
          </p:cNvPr>
          <p:cNvSpPr>
            <a:spLocks noGrp="1"/>
          </p:cNvSpPr>
          <p:nvPr>
            <p:ph type="dt" sz="half" idx="10"/>
          </p:nvPr>
        </p:nvSpPr>
        <p:spPr/>
        <p:txBody>
          <a:bodyPr/>
          <a:lstStyle/>
          <a:p>
            <a:fld id="{D5D3E8EC-876F-4BBA-AB8E-3FF57207F344}" type="datetime1">
              <a:rPr lang="en-US" smtClean="0"/>
              <a:t>3/25/2025</a:t>
            </a:fld>
            <a:endParaRPr lang="en-US"/>
          </a:p>
        </p:txBody>
      </p:sp>
      <p:sp>
        <p:nvSpPr>
          <p:cNvPr id="4" name="Footer Placeholder 3">
            <a:extLst>
              <a:ext uri="{FF2B5EF4-FFF2-40B4-BE49-F238E27FC236}">
                <a16:creationId xmlns:a16="http://schemas.microsoft.com/office/drawing/2014/main" id="{6012A9A8-69F0-E468-1C21-2B5E5C2CCF82}"/>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3E50CDAB-BC5F-6E72-6AE2-691AAD02C4A8}"/>
              </a:ext>
            </a:extLst>
          </p:cNvPr>
          <p:cNvSpPr>
            <a:spLocks noGrp="1"/>
          </p:cNvSpPr>
          <p:nvPr>
            <p:ph type="sldNum" sz="quarter" idx="12"/>
          </p:nvPr>
        </p:nvSpPr>
        <p:spPr/>
        <p:txBody>
          <a:bodyPr/>
          <a:lstStyle/>
          <a:p>
            <a:fld id="{B6F15528-21DE-4FAA-801E-634DDDAF4B2B}" type="slidenum">
              <a:rPr lang="en-US" smtClean="0"/>
              <a:pPr/>
              <a:t>18</a:t>
            </a:fld>
            <a:endParaRPr lang="en-US"/>
          </a:p>
        </p:txBody>
      </p:sp>
      <p:sp>
        <p:nvSpPr>
          <p:cNvPr id="6" name="Title 5">
            <a:extLst>
              <a:ext uri="{FF2B5EF4-FFF2-40B4-BE49-F238E27FC236}">
                <a16:creationId xmlns:a16="http://schemas.microsoft.com/office/drawing/2014/main" id="{4EBF19E0-568F-F9E4-0D36-6F6418D58D95}"/>
              </a:ext>
            </a:extLst>
          </p:cNvPr>
          <p:cNvSpPr>
            <a:spLocks noGrp="1"/>
          </p:cNvSpPr>
          <p:nvPr>
            <p:ph type="title"/>
          </p:nvPr>
        </p:nvSpPr>
        <p:spPr>
          <a:xfrm>
            <a:off x="609600" y="3009900"/>
            <a:ext cx="10972800" cy="838200"/>
          </a:xfrm>
        </p:spPr>
        <p:txBody>
          <a:bodyPr/>
          <a:lstStyle/>
          <a:p>
            <a:r>
              <a:rPr lang="en-US" dirty="0"/>
              <a:t>Unsupervised Representation Learning with Deep Convolutional Generative Adversarial Networks</a:t>
            </a:r>
          </a:p>
        </p:txBody>
      </p:sp>
    </p:spTree>
    <p:extLst>
      <p:ext uri="{BB962C8B-B14F-4D97-AF65-F5344CB8AC3E}">
        <p14:creationId xmlns:p14="http://schemas.microsoft.com/office/powerpoint/2010/main" val="16261048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39343096-EE46-C365-5027-395BFC0DFC06}"/>
              </a:ext>
            </a:extLst>
          </p:cNvPr>
          <p:cNvPicPr>
            <a:picLocks noGrp="1" noChangeAspect="1"/>
          </p:cNvPicPr>
          <p:nvPr>
            <p:ph idx="1"/>
          </p:nvPr>
        </p:nvPicPr>
        <p:blipFill>
          <a:blip r:embed="rId2"/>
          <a:stretch>
            <a:fillRect/>
          </a:stretch>
        </p:blipFill>
        <p:spPr>
          <a:xfrm>
            <a:off x="1219200" y="1637409"/>
            <a:ext cx="9528259" cy="4649983"/>
          </a:xfrm>
        </p:spPr>
      </p:pic>
      <p:sp>
        <p:nvSpPr>
          <p:cNvPr id="3" name="Date Placeholder 2">
            <a:extLst>
              <a:ext uri="{FF2B5EF4-FFF2-40B4-BE49-F238E27FC236}">
                <a16:creationId xmlns:a16="http://schemas.microsoft.com/office/drawing/2014/main" id="{046A9B27-B682-CDEF-0895-0D38A379FFC2}"/>
              </a:ext>
            </a:extLst>
          </p:cNvPr>
          <p:cNvSpPr>
            <a:spLocks noGrp="1"/>
          </p:cNvSpPr>
          <p:nvPr>
            <p:ph type="dt" sz="half" idx="10"/>
          </p:nvPr>
        </p:nvSpPr>
        <p:spPr/>
        <p:txBody>
          <a:bodyPr/>
          <a:lstStyle/>
          <a:p>
            <a:fld id="{89F1F661-9822-46ED-BC2E-21EE33FE1939}" type="datetime1">
              <a:rPr lang="en-US" smtClean="0"/>
              <a:t>3/25/2025</a:t>
            </a:fld>
            <a:endParaRPr lang="en-US"/>
          </a:p>
        </p:txBody>
      </p:sp>
      <p:sp>
        <p:nvSpPr>
          <p:cNvPr id="4" name="Footer Placeholder 3">
            <a:extLst>
              <a:ext uri="{FF2B5EF4-FFF2-40B4-BE49-F238E27FC236}">
                <a16:creationId xmlns:a16="http://schemas.microsoft.com/office/drawing/2014/main" id="{672A1D19-6D53-5F24-8A51-E8C0D88D4E84}"/>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38B566D2-B0B5-57A6-E51C-358ACC253139}"/>
              </a:ext>
            </a:extLst>
          </p:cNvPr>
          <p:cNvSpPr>
            <a:spLocks noGrp="1"/>
          </p:cNvSpPr>
          <p:nvPr>
            <p:ph type="sldNum" sz="quarter" idx="12"/>
          </p:nvPr>
        </p:nvSpPr>
        <p:spPr/>
        <p:txBody>
          <a:bodyPr/>
          <a:lstStyle/>
          <a:p>
            <a:fld id="{B6F15528-21DE-4FAA-801E-634DDDAF4B2B}" type="slidenum">
              <a:rPr lang="en-US" smtClean="0"/>
              <a:pPr/>
              <a:t>19</a:t>
            </a:fld>
            <a:endParaRPr lang="en-US"/>
          </a:p>
        </p:txBody>
      </p:sp>
      <p:sp>
        <p:nvSpPr>
          <p:cNvPr id="6" name="Title 5">
            <a:extLst>
              <a:ext uri="{FF2B5EF4-FFF2-40B4-BE49-F238E27FC236}">
                <a16:creationId xmlns:a16="http://schemas.microsoft.com/office/drawing/2014/main" id="{3232BB79-000C-7273-B717-598E7DD29B4D}"/>
              </a:ext>
            </a:extLst>
          </p:cNvPr>
          <p:cNvSpPr>
            <a:spLocks noGrp="1"/>
          </p:cNvSpPr>
          <p:nvPr>
            <p:ph type="title"/>
          </p:nvPr>
        </p:nvSpPr>
        <p:spPr/>
        <p:txBody>
          <a:bodyPr/>
          <a:lstStyle/>
          <a:p>
            <a:r>
              <a:rPr lang="en-US" dirty="0"/>
              <a:t>DCGAN</a:t>
            </a:r>
          </a:p>
        </p:txBody>
      </p:sp>
    </p:spTree>
    <p:extLst>
      <p:ext uri="{BB962C8B-B14F-4D97-AF65-F5344CB8AC3E}">
        <p14:creationId xmlns:p14="http://schemas.microsoft.com/office/powerpoint/2010/main" val="3109836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solidFill>
                  <a:srgbClr val="00B050"/>
                </a:solidFill>
              </a:rPr>
              <a:t>Today’s Lecture</a:t>
            </a:r>
          </a:p>
          <a:p>
            <a:pPr lvl="1"/>
            <a:r>
              <a:rPr lang="en-US" dirty="0" err="1">
                <a:solidFill>
                  <a:srgbClr val="FF0000"/>
                </a:solidFill>
                <a:ea typeface="SimSun" panose="02010600030101010101" pitchFamily="2" charset="-122"/>
              </a:rPr>
              <a:t>CycleGANs</a:t>
            </a:r>
            <a:endParaRPr lang="en-US" dirty="0">
              <a:solidFill>
                <a:srgbClr val="FF0000"/>
              </a:solidFill>
              <a:ea typeface="SimSun" panose="02010600030101010101" pitchFamily="2" charset="-122"/>
            </a:endParaRPr>
          </a:p>
          <a:p>
            <a:pPr lvl="1"/>
            <a:r>
              <a:rPr lang="en-US" dirty="0">
                <a:solidFill>
                  <a:srgbClr val="FF0000"/>
                </a:solidFill>
                <a:ea typeface="SimSun" panose="02010600030101010101" pitchFamily="2" charset="-122"/>
              </a:rPr>
              <a:t>Pix2Pix</a:t>
            </a:r>
          </a:p>
          <a:p>
            <a:pPr lvl="1"/>
            <a:r>
              <a:rPr lang="en-US" dirty="0" err="1">
                <a:solidFill>
                  <a:srgbClr val="FF0000"/>
                </a:solidFill>
                <a:ea typeface="SimSun" panose="02010600030101010101" pitchFamily="2" charset="-122"/>
              </a:rPr>
              <a:t>CycleGANs</a:t>
            </a:r>
            <a:endParaRPr lang="en-US" dirty="0">
              <a:solidFill>
                <a:srgbClr val="FF0000"/>
              </a:solidFill>
              <a:ea typeface="SimSun" panose="02010600030101010101" pitchFamily="2" charset="-122"/>
            </a:endParaRPr>
          </a:p>
          <a:p>
            <a:pPr lvl="1"/>
            <a:r>
              <a:rPr lang="en-US" dirty="0" err="1">
                <a:solidFill>
                  <a:srgbClr val="0070C0"/>
                </a:solidFill>
                <a:ea typeface="SimSun" panose="02010600030101010101" pitchFamily="2" charset="-122"/>
              </a:rPr>
              <a:t>StyleGANs</a:t>
            </a:r>
            <a:endParaRPr lang="en-US" dirty="0">
              <a:solidFill>
                <a:srgbClr val="0070C0"/>
              </a:solidFill>
              <a:ea typeface="SimSun" panose="02010600030101010101" pitchFamily="2" charset="-122"/>
            </a:endParaRPr>
          </a:p>
          <a:p>
            <a:pPr lvl="1"/>
            <a:r>
              <a:rPr lang="en-US" dirty="0" err="1">
                <a:solidFill>
                  <a:srgbClr val="0070C0"/>
                </a:solidFill>
                <a:ea typeface="SimSun" panose="02010600030101010101" pitchFamily="2" charset="-122"/>
              </a:rPr>
              <a:t>BigGANs</a:t>
            </a:r>
            <a:endParaRPr lang="en-US" dirty="0">
              <a:solidFill>
                <a:srgbClr val="0070C0"/>
              </a:solidFill>
              <a:ea typeface="SimSun" panose="02010600030101010101" pitchFamily="2" charset="-122"/>
            </a:endParaRPr>
          </a:p>
          <a:p>
            <a:pPr lvl="1"/>
            <a:r>
              <a:rPr lang="en-US" dirty="0">
                <a:solidFill>
                  <a:srgbClr val="0070C0"/>
                </a:solidFill>
                <a:ea typeface="SimSun" panose="02010600030101010101" pitchFamily="2" charset="-122"/>
              </a:rPr>
              <a:t>WGANs</a:t>
            </a:r>
          </a:p>
          <a:p>
            <a:pPr lvl="1"/>
            <a:r>
              <a:rPr lang="en-US" dirty="0" err="1">
                <a:solidFill>
                  <a:srgbClr val="0070C0"/>
                </a:solidFill>
                <a:ea typeface="SimSun" panose="02010600030101010101" pitchFamily="2" charset="-122"/>
              </a:rPr>
              <a:t>Superresolution</a:t>
            </a:r>
            <a:r>
              <a:rPr lang="en-US" dirty="0">
                <a:solidFill>
                  <a:srgbClr val="0070C0"/>
                </a:solidFill>
                <a:ea typeface="SimSun" panose="02010600030101010101" pitchFamily="2" charset="-122"/>
              </a:rPr>
              <a:t> GAN (SRGAN)</a:t>
            </a:r>
          </a:p>
          <a:p>
            <a:pPr lvl="1"/>
            <a:endParaRPr lang="en-US" dirty="0">
              <a:solidFill>
                <a:srgbClr val="00B050"/>
              </a:solidFill>
            </a:endParaRPr>
          </a:p>
        </p:txBody>
      </p:sp>
      <p:sp>
        <p:nvSpPr>
          <p:cNvPr id="3" name="Date Placeholder 2"/>
          <p:cNvSpPr>
            <a:spLocks noGrp="1"/>
          </p:cNvSpPr>
          <p:nvPr>
            <p:ph type="dt" sz="half" idx="10"/>
          </p:nvPr>
        </p:nvSpPr>
        <p:spPr/>
        <p:txBody>
          <a:bodyPr/>
          <a:lstStyle/>
          <a:p>
            <a:fld id="{3F33EBE1-452D-419B-9C0D-AFEF78E1E69D}" type="datetime1">
              <a:rPr lang="en-US" smtClean="0"/>
              <a:t>3/25/2025</a:t>
            </a:fld>
            <a:endParaRPr lang="en-US"/>
          </a:p>
        </p:txBody>
      </p:sp>
      <p:sp>
        <p:nvSpPr>
          <p:cNvPr id="4" name="Footer Placeholder 3"/>
          <p:cNvSpPr>
            <a:spLocks noGrp="1"/>
          </p:cNvSpPr>
          <p:nvPr>
            <p:ph type="ftr" sz="quarter" idx="11"/>
          </p:nvPr>
        </p:nvSpPr>
        <p:spPr/>
        <p:txBody>
          <a:bodyPr/>
          <a:lstStyle/>
          <a:p>
            <a:r>
              <a:rPr lang="en-US"/>
              <a:t>Presented by Dr. Muhammad Nouman Noor</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2</a:t>
            </a:fld>
            <a:endParaRPr lang="en-US"/>
          </a:p>
        </p:txBody>
      </p:sp>
      <p:sp>
        <p:nvSpPr>
          <p:cNvPr id="6" name="Title 5"/>
          <p:cNvSpPr>
            <a:spLocks noGrp="1"/>
          </p:cNvSpPr>
          <p:nvPr>
            <p:ph type="title"/>
          </p:nvPr>
        </p:nvSpPr>
        <p:spPr/>
        <p:txBody>
          <a:bodyPr/>
          <a:lstStyle/>
          <a:p>
            <a:r>
              <a:rPr lang="tr-TR" dirty="0" err="1"/>
              <a:t>Goals</a:t>
            </a:r>
            <a:endParaRPr lang="en-US" dirty="0"/>
          </a:p>
        </p:txBody>
      </p:sp>
    </p:spTree>
    <p:extLst>
      <p:ext uri="{BB962C8B-B14F-4D97-AF65-F5344CB8AC3E}">
        <p14:creationId xmlns:p14="http://schemas.microsoft.com/office/powerpoint/2010/main" val="26232485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DCDAB4C-48F7-1765-44A9-6F59ACC99B1B}"/>
              </a:ext>
            </a:extLst>
          </p:cNvPr>
          <p:cNvSpPr>
            <a:spLocks noGrp="1"/>
          </p:cNvSpPr>
          <p:nvPr>
            <p:ph idx="1"/>
          </p:nvPr>
        </p:nvSpPr>
        <p:spPr/>
        <p:txBody>
          <a:bodyPr>
            <a:normAutofit/>
          </a:bodyPr>
          <a:lstStyle/>
          <a:p>
            <a:r>
              <a:rPr lang="en-US" dirty="0"/>
              <a:t>DCGAN: </a:t>
            </a:r>
            <a:r>
              <a:rPr lang="en-US" dirty="0">
                <a:hlinkClick r:id="rId2"/>
              </a:rPr>
              <a:t>Download Paper</a:t>
            </a:r>
            <a:r>
              <a:rPr lang="en-US" dirty="0"/>
              <a:t>.</a:t>
            </a:r>
          </a:p>
          <a:p>
            <a:r>
              <a:rPr lang="en-US" dirty="0"/>
              <a:t> </a:t>
            </a:r>
            <a:r>
              <a:rPr lang="en-US" dirty="0">
                <a:solidFill>
                  <a:srgbClr val="00B050"/>
                </a:solidFill>
              </a:rPr>
              <a:t>Supervised learning with convolutional networks (CNNs) </a:t>
            </a:r>
            <a:r>
              <a:rPr lang="en-US" dirty="0"/>
              <a:t>has seen </a:t>
            </a:r>
            <a:r>
              <a:rPr lang="en-US" dirty="0">
                <a:solidFill>
                  <a:srgbClr val="FF0000"/>
                </a:solidFill>
              </a:rPr>
              <a:t>huge adoption in computer vision </a:t>
            </a:r>
            <a:r>
              <a:rPr lang="en-US" dirty="0"/>
              <a:t>applications</a:t>
            </a:r>
          </a:p>
          <a:p>
            <a:r>
              <a:rPr lang="en-US" dirty="0"/>
              <a:t>Comparatively, </a:t>
            </a:r>
            <a:r>
              <a:rPr lang="en-US" dirty="0">
                <a:solidFill>
                  <a:srgbClr val="00B050"/>
                </a:solidFill>
              </a:rPr>
              <a:t>unsupervised learning with CNNs </a:t>
            </a:r>
            <a:r>
              <a:rPr lang="en-US" dirty="0"/>
              <a:t>has received less attention</a:t>
            </a:r>
          </a:p>
          <a:p>
            <a:r>
              <a:rPr lang="en-US" dirty="0">
                <a:solidFill>
                  <a:srgbClr val="FF0000"/>
                </a:solidFill>
              </a:rPr>
              <a:t>CNN for unsupervised learning</a:t>
            </a:r>
          </a:p>
          <a:p>
            <a:r>
              <a:rPr lang="en-US" dirty="0"/>
              <a:t>DCGANs builds upon the original Generative Adversarial Networks (GANs) by </a:t>
            </a:r>
            <a:r>
              <a:rPr lang="en-US" dirty="0">
                <a:solidFill>
                  <a:srgbClr val="00B0F0"/>
                </a:solidFill>
              </a:rPr>
              <a:t>incorporating convolutional layers, making them more suited for image processing</a:t>
            </a:r>
          </a:p>
        </p:txBody>
      </p:sp>
      <p:sp>
        <p:nvSpPr>
          <p:cNvPr id="3" name="Date Placeholder 2">
            <a:extLst>
              <a:ext uri="{FF2B5EF4-FFF2-40B4-BE49-F238E27FC236}">
                <a16:creationId xmlns:a16="http://schemas.microsoft.com/office/drawing/2014/main" id="{EE9B58EA-A872-8F7B-7E06-BBA1BF904182}"/>
              </a:ext>
            </a:extLst>
          </p:cNvPr>
          <p:cNvSpPr>
            <a:spLocks noGrp="1"/>
          </p:cNvSpPr>
          <p:nvPr>
            <p:ph type="dt" sz="half" idx="10"/>
          </p:nvPr>
        </p:nvSpPr>
        <p:spPr/>
        <p:txBody>
          <a:bodyPr/>
          <a:lstStyle/>
          <a:p>
            <a:fld id="{2384A907-46C4-4C8D-82C0-CF2C5943C13B}" type="datetime1">
              <a:rPr lang="en-US" smtClean="0"/>
              <a:t>3/25/2025</a:t>
            </a:fld>
            <a:endParaRPr lang="en-US"/>
          </a:p>
        </p:txBody>
      </p:sp>
      <p:sp>
        <p:nvSpPr>
          <p:cNvPr id="4" name="Footer Placeholder 3">
            <a:extLst>
              <a:ext uri="{FF2B5EF4-FFF2-40B4-BE49-F238E27FC236}">
                <a16:creationId xmlns:a16="http://schemas.microsoft.com/office/drawing/2014/main" id="{F41CC5E0-92BB-8240-FB93-00A6DEC73DF4}"/>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83C163B4-3E2E-2353-D71D-2D16791C7C6F}"/>
              </a:ext>
            </a:extLst>
          </p:cNvPr>
          <p:cNvSpPr>
            <a:spLocks noGrp="1"/>
          </p:cNvSpPr>
          <p:nvPr>
            <p:ph type="sldNum" sz="quarter" idx="12"/>
          </p:nvPr>
        </p:nvSpPr>
        <p:spPr/>
        <p:txBody>
          <a:bodyPr/>
          <a:lstStyle/>
          <a:p>
            <a:fld id="{B6F15528-21DE-4FAA-801E-634DDDAF4B2B}" type="slidenum">
              <a:rPr lang="en-US" smtClean="0"/>
              <a:pPr/>
              <a:t>20</a:t>
            </a:fld>
            <a:endParaRPr lang="en-US"/>
          </a:p>
        </p:txBody>
      </p:sp>
      <p:sp>
        <p:nvSpPr>
          <p:cNvPr id="6" name="Title 5">
            <a:extLst>
              <a:ext uri="{FF2B5EF4-FFF2-40B4-BE49-F238E27FC236}">
                <a16:creationId xmlns:a16="http://schemas.microsoft.com/office/drawing/2014/main" id="{F1CEADC9-A9CE-294A-87DB-18720031C72F}"/>
              </a:ext>
            </a:extLst>
          </p:cNvPr>
          <p:cNvSpPr>
            <a:spLocks noGrp="1"/>
          </p:cNvSpPr>
          <p:nvPr>
            <p:ph type="title"/>
          </p:nvPr>
        </p:nvSpPr>
        <p:spPr/>
        <p:txBody>
          <a:bodyPr/>
          <a:lstStyle/>
          <a:p>
            <a:r>
              <a:rPr lang="en-US" dirty="0"/>
              <a:t>DCGANs</a:t>
            </a:r>
          </a:p>
        </p:txBody>
      </p:sp>
    </p:spTree>
    <p:extLst>
      <p:ext uri="{BB962C8B-B14F-4D97-AF65-F5344CB8AC3E}">
        <p14:creationId xmlns:p14="http://schemas.microsoft.com/office/powerpoint/2010/main" val="37326833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02DC965-48C2-BD70-07A8-F998E4F3463D}"/>
              </a:ext>
            </a:extLst>
          </p:cNvPr>
          <p:cNvSpPr>
            <a:spLocks noGrp="1"/>
          </p:cNvSpPr>
          <p:nvPr>
            <p:ph idx="1"/>
          </p:nvPr>
        </p:nvSpPr>
        <p:spPr/>
        <p:txBody>
          <a:bodyPr/>
          <a:lstStyle/>
          <a:p>
            <a:pPr algn="l"/>
            <a:r>
              <a:rPr lang="en-US" b="0" i="0" dirty="0">
                <a:solidFill>
                  <a:srgbClr val="0F0F0F"/>
                </a:solidFill>
                <a:effectLst/>
                <a:latin typeface="Söhne"/>
              </a:rPr>
              <a:t>DCGANs consist of two main components:</a:t>
            </a:r>
          </a:p>
          <a:p>
            <a:pPr algn="l">
              <a:buFont typeface="Arial" panose="020B0604020202020204" pitchFamily="34" charset="0"/>
              <a:buChar char="•"/>
            </a:pPr>
            <a:r>
              <a:rPr lang="en-US" b="1" i="0" dirty="0">
                <a:solidFill>
                  <a:srgbClr val="0F0F0F"/>
                </a:solidFill>
                <a:effectLst/>
                <a:latin typeface="Söhne"/>
              </a:rPr>
              <a:t>Generator</a:t>
            </a:r>
            <a:r>
              <a:rPr lang="en-US" b="0" i="0" dirty="0">
                <a:solidFill>
                  <a:srgbClr val="0F0F0F"/>
                </a:solidFill>
                <a:effectLst/>
                <a:latin typeface="Söhne"/>
              </a:rPr>
              <a:t>: This network </a:t>
            </a:r>
            <a:r>
              <a:rPr lang="en-US" b="0" i="0" dirty="0">
                <a:solidFill>
                  <a:srgbClr val="00B0F0"/>
                </a:solidFill>
                <a:effectLst/>
                <a:latin typeface="Söhne"/>
              </a:rPr>
              <a:t>generates new data instances (e.g., images) from random noise. </a:t>
            </a:r>
          </a:p>
          <a:p>
            <a:pPr lvl="1">
              <a:buFont typeface="Arial" panose="020B0604020202020204" pitchFamily="34" charset="0"/>
              <a:buChar char="•"/>
            </a:pPr>
            <a:r>
              <a:rPr lang="en-US" b="0" i="0" dirty="0">
                <a:solidFill>
                  <a:srgbClr val="0F0F0F"/>
                </a:solidFill>
                <a:effectLst/>
                <a:latin typeface="Söhne"/>
              </a:rPr>
              <a:t>It typically uses </a:t>
            </a:r>
            <a:r>
              <a:rPr lang="en-US" b="0" i="0" dirty="0">
                <a:solidFill>
                  <a:srgbClr val="FF0000"/>
                </a:solidFill>
                <a:effectLst/>
                <a:latin typeface="Söhne"/>
              </a:rPr>
              <a:t>transposed convolutional layers </a:t>
            </a:r>
            <a:r>
              <a:rPr lang="en-US" b="0" i="0" dirty="0">
                <a:solidFill>
                  <a:srgbClr val="0F0F0F"/>
                </a:solidFill>
                <a:effectLst/>
                <a:latin typeface="Söhne"/>
              </a:rPr>
              <a:t>to progressively </a:t>
            </a:r>
            <a:r>
              <a:rPr lang="en-US" b="0" i="0" dirty="0" err="1">
                <a:solidFill>
                  <a:srgbClr val="0F0F0F"/>
                </a:solidFill>
                <a:effectLst/>
                <a:latin typeface="Söhne"/>
              </a:rPr>
              <a:t>upsample</a:t>
            </a:r>
            <a:r>
              <a:rPr lang="en-US" b="0" i="0" dirty="0">
                <a:solidFill>
                  <a:srgbClr val="0F0F0F"/>
                </a:solidFill>
                <a:effectLst/>
                <a:latin typeface="Söhne"/>
              </a:rPr>
              <a:t> the input noise to an image.</a:t>
            </a:r>
          </a:p>
          <a:p>
            <a:pPr algn="l">
              <a:buFont typeface="Arial" panose="020B0604020202020204" pitchFamily="34" charset="0"/>
              <a:buChar char="•"/>
            </a:pPr>
            <a:r>
              <a:rPr lang="en-US" b="1" i="0" dirty="0">
                <a:solidFill>
                  <a:srgbClr val="0F0F0F"/>
                </a:solidFill>
                <a:effectLst/>
                <a:latin typeface="Söhne"/>
              </a:rPr>
              <a:t>Discriminator</a:t>
            </a:r>
            <a:r>
              <a:rPr lang="en-US" b="0" i="0" dirty="0">
                <a:solidFill>
                  <a:srgbClr val="0F0F0F"/>
                </a:solidFill>
                <a:effectLst/>
                <a:latin typeface="Söhne"/>
              </a:rPr>
              <a:t>: This network evaluates the authenticity of images.</a:t>
            </a:r>
          </a:p>
          <a:p>
            <a:pPr lvl="1">
              <a:buFont typeface="Arial" panose="020B0604020202020204" pitchFamily="34" charset="0"/>
              <a:buChar char="•"/>
            </a:pPr>
            <a:r>
              <a:rPr lang="en-US" b="0" i="0" dirty="0">
                <a:solidFill>
                  <a:srgbClr val="0F0F0F"/>
                </a:solidFill>
                <a:effectLst/>
                <a:latin typeface="Söhne"/>
              </a:rPr>
              <a:t>It takes an image (either from the training set or generated by the generator) and outputs the probability of the image being real (as opposed to being generated).</a:t>
            </a:r>
          </a:p>
        </p:txBody>
      </p:sp>
      <p:sp>
        <p:nvSpPr>
          <p:cNvPr id="3" name="Date Placeholder 2">
            <a:extLst>
              <a:ext uri="{FF2B5EF4-FFF2-40B4-BE49-F238E27FC236}">
                <a16:creationId xmlns:a16="http://schemas.microsoft.com/office/drawing/2014/main" id="{9B090CFA-6BF3-C69F-7596-EB18802CA9D1}"/>
              </a:ext>
            </a:extLst>
          </p:cNvPr>
          <p:cNvSpPr>
            <a:spLocks noGrp="1"/>
          </p:cNvSpPr>
          <p:nvPr>
            <p:ph type="dt" sz="half" idx="10"/>
          </p:nvPr>
        </p:nvSpPr>
        <p:spPr/>
        <p:txBody>
          <a:bodyPr/>
          <a:lstStyle/>
          <a:p>
            <a:fld id="{263065C9-EA8C-4F45-B368-517FAD60B113}" type="datetime1">
              <a:rPr lang="en-US" smtClean="0"/>
              <a:t>3/25/2025</a:t>
            </a:fld>
            <a:endParaRPr lang="en-US"/>
          </a:p>
        </p:txBody>
      </p:sp>
      <p:sp>
        <p:nvSpPr>
          <p:cNvPr id="4" name="Footer Placeholder 3">
            <a:extLst>
              <a:ext uri="{FF2B5EF4-FFF2-40B4-BE49-F238E27FC236}">
                <a16:creationId xmlns:a16="http://schemas.microsoft.com/office/drawing/2014/main" id="{49FF3320-ECDF-5C91-23A4-F15F38FF4D77}"/>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41716FC4-A193-B6B8-C646-47AD66D0A1A2}"/>
              </a:ext>
            </a:extLst>
          </p:cNvPr>
          <p:cNvSpPr>
            <a:spLocks noGrp="1"/>
          </p:cNvSpPr>
          <p:nvPr>
            <p:ph type="sldNum" sz="quarter" idx="12"/>
          </p:nvPr>
        </p:nvSpPr>
        <p:spPr/>
        <p:txBody>
          <a:bodyPr/>
          <a:lstStyle/>
          <a:p>
            <a:fld id="{B6F15528-21DE-4FAA-801E-634DDDAF4B2B}" type="slidenum">
              <a:rPr lang="en-US" smtClean="0"/>
              <a:pPr/>
              <a:t>21</a:t>
            </a:fld>
            <a:endParaRPr lang="en-US"/>
          </a:p>
        </p:txBody>
      </p:sp>
      <p:sp>
        <p:nvSpPr>
          <p:cNvPr id="6" name="Title 5">
            <a:extLst>
              <a:ext uri="{FF2B5EF4-FFF2-40B4-BE49-F238E27FC236}">
                <a16:creationId xmlns:a16="http://schemas.microsoft.com/office/drawing/2014/main" id="{1C21C741-26FD-775D-4034-4156658818DD}"/>
              </a:ext>
            </a:extLst>
          </p:cNvPr>
          <p:cNvSpPr>
            <a:spLocks noGrp="1"/>
          </p:cNvSpPr>
          <p:nvPr>
            <p:ph type="title"/>
          </p:nvPr>
        </p:nvSpPr>
        <p:spPr/>
        <p:txBody>
          <a:bodyPr/>
          <a:lstStyle/>
          <a:p>
            <a:r>
              <a:rPr lang="en-US" dirty="0"/>
              <a:t>DCGANS</a:t>
            </a:r>
          </a:p>
        </p:txBody>
      </p:sp>
    </p:spTree>
    <p:extLst>
      <p:ext uri="{BB962C8B-B14F-4D97-AF65-F5344CB8AC3E}">
        <p14:creationId xmlns:p14="http://schemas.microsoft.com/office/powerpoint/2010/main" val="33456441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7A68F12-0D09-02B6-E3E5-34C7834CD9F6}"/>
              </a:ext>
            </a:extLst>
          </p:cNvPr>
          <p:cNvPicPr>
            <a:picLocks noGrp="1" noChangeAspect="1"/>
          </p:cNvPicPr>
          <p:nvPr>
            <p:ph idx="1"/>
          </p:nvPr>
        </p:nvPicPr>
        <p:blipFill>
          <a:blip r:embed="rId2"/>
          <a:stretch>
            <a:fillRect/>
          </a:stretch>
        </p:blipFill>
        <p:spPr>
          <a:xfrm>
            <a:off x="609600" y="1440874"/>
            <a:ext cx="10972800" cy="4509887"/>
          </a:xfrm>
        </p:spPr>
      </p:pic>
      <p:sp>
        <p:nvSpPr>
          <p:cNvPr id="3" name="Date Placeholder 2">
            <a:extLst>
              <a:ext uri="{FF2B5EF4-FFF2-40B4-BE49-F238E27FC236}">
                <a16:creationId xmlns:a16="http://schemas.microsoft.com/office/drawing/2014/main" id="{C0236095-C496-0317-CBF6-03EEB905D34E}"/>
              </a:ext>
            </a:extLst>
          </p:cNvPr>
          <p:cNvSpPr>
            <a:spLocks noGrp="1"/>
          </p:cNvSpPr>
          <p:nvPr>
            <p:ph type="dt" sz="half" idx="10"/>
          </p:nvPr>
        </p:nvSpPr>
        <p:spPr/>
        <p:txBody>
          <a:bodyPr/>
          <a:lstStyle/>
          <a:p>
            <a:fld id="{892B249B-56AD-4EA5-90DE-72B7D8A0C034}" type="datetime1">
              <a:rPr lang="en-US" smtClean="0"/>
              <a:t>3/25/2025</a:t>
            </a:fld>
            <a:endParaRPr lang="en-US"/>
          </a:p>
        </p:txBody>
      </p:sp>
      <p:sp>
        <p:nvSpPr>
          <p:cNvPr id="4" name="Footer Placeholder 3">
            <a:extLst>
              <a:ext uri="{FF2B5EF4-FFF2-40B4-BE49-F238E27FC236}">
                <a16:creationId xmlns:a16="http://schemas.microsoft.com/office/drawing/2014/main" id="{BC18B87F-AF75-484F-6451-436697295971}"/>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69A4C577-556B-4929-B7D9-F19E84377204}"/>
              </a:ext>
            </a:extLst>
          </p:cNvPr>
          <p:cNvSpPr>
            <a:spLocks noGrp="1"/>
          </p:cNvSpPr>
          <p:nvPr>
            <p:ph type="sldNum" sz="quarter" idx="12"/>
          </p:nvPr>
        </p:nvSpPr>
        <p:spPr/>
        <p:txBody>
          <a:bodyPr/>
          <a:lstStyle/>
          <a:p>
            <a:fld id="{B6F15528-21DE-4FAA-801E-634DDDAF4B2B}" type="slidenum">
              <a:rPr lang="en-US" smtClean="0"/>
              <a:pPr/>
              <a:t>22</a:t>
            </a:fld>
            <a:endParaRPr lang="en-US"/>
          </a:p>
        </p:txBody>
      </p:sp>
      <p:sp>
        <p:nvSpPr>
          <p:cNvPr id="6" name="Title 5">
            <a:extLst>
              <a:ext uri="{FF2B5EF4-FFF2-40B4-BE49-F238E27FC236}">
                <a16:creationId xmlns:a16="http://schemas.microsoft.com/office/drawing/2014/main" id="{379103A6-34F1-9A62-30DE-EAF4745C405B}"/>
              </a:ext>
            </a:extLst>
          </p:cNvPr>
          <p:cNvSpPr>
            <a:spLocks noGrp="1"/>
          </p:cNvSpPr>
          <p:nvPr>
            <p:ph type="title"/>
          </p:nvPr>
        </p:nvSpPr>
        <p:spPr/>
        <p:txBody>
          <a:bodyPr/>
          <a:lstStyle/>
          <a:p>
            <a:r>
              <a:rPr lang="en-US" dirty="0"/>
              <a:t>DCGANS</a:t>
            </a:r>
          </a:p>
        </p:txBody>
      </p:sp>
    </p:spTree>
    <p:extLst>
      <p:ext uri="{BB962C8B-B14F-4D97-AF65-F5344CB8AC3E}">
        <p14:creationId xmlns:p14="http://schemas.microsoft.com/office/powerpoint/2010/main" val="29711974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F6E572DF-F1C4-CD5E-4508-18E80CE446B8}"/>
              </a:ext>
            </a:extLst>
          </p:cNvPr>
          <p:cNvPicPr>
            <a:picLocks noGrp="1" noChangeAspect="1"/>
          </p:cNvPicPr>
          <p:nvPr>
            <p:ph idx="1"/>
          </p:nvPr>
        </p:nvPicPr>
        <p:blipFill>
          <a:blip r:embed="rId2"/>
          <a:stretch>
            <a:fillRect/>
          </a:stretch>
        </p:blipFill>
        <p:spPr>
          <a:xfrm>
            <a:off x="2362200" y="182194"/>
            <a:ext cx="6553200" cy="6460510"/>
          </a:xfrm>
        </p:spPr>
      </p:pic>
      <p:sp>
        <p:nvSpPr>
          <p:cNvPr id="3" name="Date Placeholder 2">
            <a:extLst>
              <a:ext uri="{FF2B5EF4-FFF2-40B4-BE49-F238E27FC236}">
                <a16:creationId xmlns:a16="http://schemas.microsoft.com/office/drawing/2014/main" id="{D388EB6F-B649-C074-1E08-76C191AF6B3C}"/>
              </a:ext>
            </a:extLst>
          </p:cNvPr>
          <p:cNvSpPr>
            <a:spLocks noGrp="1"/>
          </p:cNvSpPr>
          <p:nvPr>
            <p:ph type="dt" sz="half" idx="10"/>
          </p:nvPr>
        </p:nvSpPr>
        <p:spPr/>
        <p:txBody>
          <a:bodyPr/>
          <a:lstStyle/>
          <a:p>
            <a:fld id="{C77EEC6F-3CE4-463A-A314-8C0029196376}" type="datetime1">
              <a:rPr lang="en-US" smtClean="0"/>
              <a:t>3/25/2025</a:t>
            </a:fld>
            <a:endParaRPr lang="en-US"/>
          </a:p>
        </p:txBody>
      </p:sp>
      <p:sp>
        <p:nvSpPr>
          <p:cNvPr id="4" name="Footer Placeholder 3">
            <a:extLst>
              <a:ext uri="{FF2B5EF4-FFF2-40B4-BE49-F238E27FC236}">
                <a16:creationId xmlns:a16="http://schemas.microsoft.com/office/drawing/2014/main" id="{A5B24ABB-48F4-4AE9-CED5-6F942EF11D17}"/>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E353A3BF-F9E2-ABE7-741B-FF67EFB86234}"/>
              </a:ext>
            </a:extLst>
          </p:cNvPr>
          <p:cNvSpPr>
            <a:spLocks noGrp="1"/>
          </p:cNvSpPr>
          <p:nvPr>
            <p:ph type="sldNum" sz="quarter" idx="12"/>
          </p:nvPr>
        </p:nvSpPr>
        <p:spPr/>
        <p:txBody>
          <a:bodyPr/>
          <a:lstStyle/>
          <a:p>
            <a:fld id="{B6F15528-21DE-4FAA-801E-634DDDAF4B2B}" type="slidenum">
              <a:rPr lang="en-US" smtClean="0"/>
              <a:pPr/>
              <a:t>23</a:t>
            </a:fld>
            <a:endParaRPr lang="en-US"/>
          </a:p>
        </p:txBody>
      </p:sp>
    </p:spTree>
    <p:extLst>
      <p:ext uri="{BB962C8B-B14F-4D97-AF65-F5344CB8AC3E}">
        <p14:creationId xmlns:p14="http://schemas.microsoft.com/office/powerpoint/2010/main" val="20213038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F7666FF0-EA6F-3F00-B4B8-82D40745CE2C}"/>
              </a:ext>
            </a:extLst>
          </p:cNvPr>
          <p:cNvPicPr>
            <a:picLocks noGrp="1" noChangeAspect="1"/>
          </p:cNvPicPr>
          <p:nvPr>
            <p:ph idx="1"/>
          </p:nvPr>
        </p:nvPicPr>
        <p:blipFill>
          <a:blip r:embed="rId2"/>
          <a:stretch>
            <a:fillRect/>
          </a:stretch>
        </p:blipFill>
        <p:spPr>
          <a:xfrm>
            <a:off x="2676236" y="120278"/>
            <a:ext cx="6096000" cy="6509122"/>
          </a:xfrm>
        </p:spPr>
      </p:pic>
      <p:sp>
        <p:nvSpPr>
          <p:cNvPr id="3" name="Date Placeholder 2">
            <a:extLst>
              <a:ext uri="{FF2B5EF4-FFF2-40B4-BE49-F238E27FC236}">
                <a16:creationId xmlns:a16="http://schemas.microsoft.com/office/drawing/2014/main" id="{E7BC38E5-EAB7-03B8-1D4C-C0BFC433B34C}"/>
              </a:ext>
            </a:extLst>
          </p:cNvPr>
          <p:cNvSpPr>
            <a:spLocks noGrp="1"/>
          </p:cNvSpPr>
          <p:nvPr>
            <p:ph type="dt" sz="half" idx="10"/>
          </p:nvPr>
        </p:nvSpPr>
        <p:spPr/>
        <p:txBody>
          <a:bodyPr/>
          <a:lstStyle/>
          <a:p>
            <a:fld id="{E6D4AA20-6861-46D3-A353-662B7418499A}" type="datetime1">
              <a:rPr lang="en-US" smtClean="0"/>
              <a:t>3/25/2025</a:t>
            </a:fld>
            <a:endParaRPr lang="en-US"/>
          </a:p>
        </p:txBody>
      </p:sp>
      <p:sp>
        <p:nvSpPr>
          <p:cNvPr id="4" name="Footer Placeholder 3">
            <a:extLst>
              <a:ext uri="{FF2B5EF4-FFF2-40B4-BE49-F238E27FC236}">
                <a16:creationId xmlns:a16="http://schemas.microsoft.com/office/drawing/2014/main" id="{81C2D2B1-EDFC-50F1-B121-DB377E2E0A54}"/>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C0B4FC47-0221-E196-0F01-487604F6D0E1}"/>
              </a:ext>
            </a:extLst>
          </p:cNvPr>
          <p:cNvSpPr>
            <a:spLocks noGrp="1"/>
          </p:cNvSpPr>
          <p:nvPr>
            <p:ph type="sldNum" sz="quarter" idx="12"/>
          </p:nvPr>
        </p:nvSpPr>
        <p:spPr/>
        <p:txBody>
          <a:bodyPr/>
          <a:lstStyle/>
          <a:p>
            <a:fld id="{B6F15528-21DE-4FAA-801E-634DDDAF4B2B}" type="slidenum">
              <a:rPr lang="en-US" smtClean="0"/>
              <a:pPr/>
              <a:t>24</a:t>
            </a:fld>
            <a:endParaRPr lang="en-US"/>
          </a:p>
        </p:txBody>
      </p:sp>
    </p:spTree>
    <p:extLst>
      <p:ext uri="{BB962C8B-B14F-4D97-AF65-F5344CB8AC3E}">
        <p14:creationId xmlns:p14="http://schemas.microsoft.com/office/powerpoint/2010/main" val="27685853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83CAFE-3290-3AA6-6643-20E65C755258}"/>
              </a:ext>
            </a:extLst>
          </p:cNvPr>
          <p:cNvSpPr>
            <a:spLocks noGrp="1"/>
          </p:cNvSpPr>
          <p:nvPr>
            <p:ph idx="1"/>
          </p:nvPr>
        </p:nvSpPr>
        <p:spPr/>
        <p:txBody>
          <a:bodyPr>
            <a:normAutofit/>
          </a:bodyPr>
          <a:lstStyle/>
          <a:p>
            <a:r>
              <a:rPr lang="en-US" dirty="0"/>
              <a:t>We trained DCGANs on three datasets:</a:t>
            </a:r>
          </a:p>
          <a:p>
            <a:pPr lvl="1"/>
            <a:r>
              <a:rPr lang="en-US" dirty="0"/>
              <a:t>Large-scale Scene Understanding (LSUN) </a:t>
            </a:r>
          </a:p>
          <a:p>
            <a:pPr lvl="1"/>
            <a:r>
              <a:rPr lang="en-US" dirty="0"/>
              <a:t>Imagenet-1k </a:t>
            </a:r>
          </a:p>
          <a:p>
            <a:pPr lvl="1"/>
            <a:r>
              <a:rPr lang="en-US" dirty="0"/>
              <a:t>Faces dataset. </a:t>
            </a:r>
          </a:p>
          <a:p>
            <a:r>
              <a:rPr lang="en-US" dirty="0"/>
              <a:t>No pre-processing was applied to training images besides </a:t>
            </a:r>
            <a:r>
              <a:rPr lang="en-US" dirty="0">
                <a:solidFill>
                  <a:srgbClr val="FF0000"/>
                </a:solidFill>
              </a:rPr>
              <a:t>scaling to the range of the tanh activation function [-1, 1]</a:t>
            </a:r>
            <a:r>
              <a:rPr lang="en-US" dirty="0"/>
              <a:t>. </a:t>
            </a:r>
          </a:p>
          <a:p>
            <a:r>
              <a:rPr lang="en-US" dirty="0" err="1"/>
              <a:t>LeakyReLU</a:t>
            </a:r>
            <a:r>
              <a:rPr lang="en-US" dirty="0"/>
              <a:t> with the slope of the leak was set to 0.2. </a:t>
            </a:r>
          </a:p>
          <a:p>
            <a:r>
              <a:rPr lang="en-US" dirty="0"/>
              <a:t>Adam optimizer with tuned hyperparameters. </a:t>
            </a:r>
          </a:p>
          <a:p>
            <a:r>
              <a:rPr lang="en-US" dirty="0"/>
              <a:t>Learning rate set </a:t>
            </a:r>
            <a:r>
              <a:rPr lang="en-US"/>
              <a:t>to 0.0002</a:t>
            </a:r>
            <a:endParaRPr lang="en-US" dirty="0"/>
          </a:p>
          <a:p>
            <a:endParaRPr lang="en-US" dirty="0"/>
          </a:p>
        </p:txBody>
      </p:sp>
      <p:sp>
        <p:nvSpPr>
          <p:cNvPr id="3" name="Date Placeholder 2">
            <a:extLst>
              <a:ext uri="{FF2B5EF4-FFF2-40B4-BE49-F238E27FC236}">
                <a16:creationId xmlns:a16="http://schemas.microsoft.com/office/drawing/2014/main" id="{8DD672C7-620C-E52C-A2ED-A5AAE475144F}"/>
              </a:ext>
            </a:extLst>
          </p:cNvPr>
          <p:cNvSpPr>
            <a:spLocks noGrp="1"/>
          </p:cNvSpPr>
          <p:nvPr>
            <p:ph type="dt" sz="half" idx="10"/>
          </p:nvPr>
        </p:nvSpPr>
        <p:spPr/>
        <p:txBody>
          <a:bodyPr/>
          <a:lstStyle/>
          <a:p>
            <a:fld id="{3EB2718D-6C46-4CCD-8FFF-978A0403C238}" type="datetime1">
              <a:rPr lang="en-US" smtClean="0"/>
              <a:t>3/25/2025</a:t>
            </a:fld>
            <a:endParaRPr lang="en-US"/>
          </a:p>
        </p:txBody>
      </p:sp>
      <p:sp>
        <p:nvSpPr>
          <p:cNvPr id="4" name="Footer Placeholder 3">
            <a:extLst>
              <a:ext uri="{FF2B5EF4-FFF2-40B4-BE49-F238E27FC236}">
                <a16:creationId xmlns:a16="http://schemas.microsoft.com/office/drawing/2014/main" id="{202EECEE-4F6A-966E-FC1D-560A5CBC9A66}"/>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748BE75F-607D-752A-8544-A18E6F06F115}"/>
              </a:ext>
            </a:extLst>
          </p:cNvPr>
          <p:cNvSpPr>
            <a:spLocks noGrp="1"/>
          </p:cNvSpPr>
          <p:nvPr>
            <p:ph type="sldNum" sz="quarter" idx="12"/>
          </p:nvPr>
        </p:nvSpPr>
        <p:spPr/>
        <p:txBody>
          <a:bodyPr/>
          <a:lstStyle/>
          <a:p>
            <a:fld id="{B6F15528-21DE-4FAA-801E-634DDDAF4B2B}" type="slidenum">
              <a:rPr lang="en-US" smtClean="0"/>
              <a:pPr/>
              <a:t>25</a:t>
            </a:fld>
            <a:endParaRPr lang="en-US"/>
          </a:p>
        </p:txBody>
      </p:sp>
      <p:sp>
        <p:nvSpPr>
          <p:cNvPr id="6" name="Title 5">
            <a:extLst>
              <a:ext uri="{FF2B5EF4-FFF2-40B4-BE49-F238E27FC236}">
                <a16:creationId xmlns:a16="http://schemas.microsoft.com/office/drawing/2014/main" id="{D1FABF66-9D75-B96B-8911-C544BB395E12}"/>
              </a:ext>
            </a:extLst>
          </p:cNvPr>
          <p:cNvSpPr>
            <a:spLocks noGrp="1"/>
          </p:cNvSpPr>
          <p:nvPr>
            <p:ph type="title"/>
          </p:nvPr>
        </p:nvSpPr>
        <p:spPr/>
        <p:txBody>
          <a:bodyPr/>
          <a:lstStyle/>
          <a:p>
            <a:r>
              <a:rPr lang="en-US" dirty="0"/>
              <a:t>DETAILS OF ADVERSARIAL TRAINING</a:t>
            </a:r>
          </a:p>
        </p:txBody>
      </p:sp>
    </p:spTree>
    <p:extLst>
      <p:ext uri="{BB962C8B-B14F-4D97-AF65-F5344CB8AC3E}">
        <p14:creationId xmlns:p14="http://schemas.microsoft.com/office/powerpoint/2010/main" val="189291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00CEB39-99D1-DC09-81A8-C2E9B572049A}"/>
              </a:ext>
            </a:extLst>
          </p:cNvPr>
          <p:cNvSpPr>
            <a:spLocks noGrp="1"/>
          </p:cNvSpPr>
          <p:nvPr>
            <p:ph idx="1"/>
          </p:nvPr>
        </p:nvSpPr>
        <p:spPr/>
        <p:txBody>
          <a:bodyPr>
            <a:normAutofit lnSpcReduction="10000"/>
          </a:bodyPr>
          <a:lstStyle/>
          <a:p>
            <a:r>
              <a:rPr lang="en-US" dirty="0"/>
              <a:t>It is a method used to decrease the likelihood that GAN </a:t>
            </a:r>
            <a:r>
              <a:rPr lang="en-US" dirty="0">
                <a:solidFill>
                  <a:srgbClr val="FF0000"/>
                </a:solidFill>
              </a:rPr>
              <a:t>memorizes and directly replicates its training images</a:t>
            </a:r>
          </a:p>
          <a:p>
            <a:r>
              <a:rPr lang="en-US" dirty="0"/>
              <a:t>Model learns to understand and </a:t>
            </a:r>
            <a:r>
              <a:rPr lang="en-US" dirty="0">
                <a:solidFill>
                  <a:srgbClr val="0099CC"/>
                </a:solidFill>
              </a:rPr>
              <a:t>recreate the underlying data distribution without copying exact details</a:t>
            </a:r>
            <a:r>
              <a:rPr lang="en-US" dirty="0"/>
              <a:t>. </a:t>
            </a:r>
          </a:p>
          <a:p>
            <a:r>
              <a:rPr lang="en-US" b="0" i="0" dirty="0">
                <a:solidFill>
                  <a:srgbClr val="0D0D0D"/>
                </a:solidFill>
                <a:effectLst/>
                <a:latin typeface="Söhne"/>
              </a:rPr>
              <a:t>Before deduplication, images from the training set are modified by cropping them to focus on the </a:t>
            </a:r>
            <a:r>
              <a:rPr lang="en-US" b="0" i="0" dirty="0">
                <a:solidFill>
                  <a:srgbClr val="FFC000"/>
                </a:solidFill>
                <a:effectLst/>
                <a:latin typeface="Söhne"/>
              </a:rPr>
              <a:t>central region and then resizing them to a standard size of 32x32 pixels</a:t>
            </a:r>
            <a:r>
              <a:rPr lang="en-US" b="0" i="0" dirty="0">
                <a:solidFill>
                  <a:srgbClr val="0D0D0D"/>
                </a:solidFill>
                <a:effectLst/>
                <a:latin typeface="Söhne"/>
              </a:rPr>
              <a:t>. </a:t>
            </a:r>
          </a:p>
          <a:p>
            <a:r>
              <a:rPr lang="fr-FR" dirty="0"/>
              <a:t>3072-128-3072 </a:t>
            </a:r>
            <a:r>
              <a:rPr lang="fr-FR" dirty="0">
                <a:solidFill>
                  <a:srgbClr val="00B0F0"/>
                </a:solidFill>
              </a:rPr>
              <a:t>de-</a:t>
            </a:r>
            <a:r>
              <a:rPr lang="fr-FR" dirty="0" err="1">
                <a:solidFill>
                  <a:srgbClr val="00B0F0"/>
                </a:solidFill>
              </a:rPr>
              <a:t>noising</a:t>
            </a:r>
            <a:r>
              <a:rPr lang="fr-FR" dirty="0">
                <a:solidFill>
                  <a:srgbClr val="00B0F0"/>
                </a:solidFill>
              </a:rPr>
              <a:t> dropout </a:t>
            </a:r>
            <a:r>
              <a:rPr lang="fr-FR" dirty="0" err="1">
                <a:solidFill>
                  <a:srgbClr val="00B0F0"/>
                </a:solidFill>
              </a:rPr>
              <a:t>regularized</a:t>
            </a:r>
            <a:r>
              <a:rPr lang="fr-FR" dirty="0">
                <a:solidFill>
                  <a:srgbClr val="00B0F0"/>
                </a:solidFill>
              </a:rPr>
              <a:t> RELU </a:t>
            </a:r>
            <a:r>
              <a:rPr lang="fr-FR" dirty="0" err="1">
                <a:solidFill>
                  <a:srgbClr val="00B0F0"/>
                </a:solidFill>
              </a:rPr>
              <a:t>autoencoder</a:t>
            </a:r>
            <a:r>
              <a:rPr lang="fr-FR" dirty="0">
                <a:solidFill>
                  <a:srgbClr val="00B0F0"/>
                </a:solidFill>
              </a:rPr>
              <a:t> </a:t>
            </a:r>
            <a:r>
              <a:rPr lang="fr-FR" dirty="0" err="1"/>
              <a:t>is</a:t>
            </a:r>
            <a:r>
              <a:rPr lang="fr-FR" dirty="0"/>
              <a:t> </a:t>
            </a:r>
            <a:r>
              <a:rPr lang="fr-FR" dirty="0" err="1"/>
              <a:t>used</a:t>
            </a:r>
            <a:endParaRPr lang="fr-FR" dirty="0"/>
          </a:p>
          <a:p>
            <a:pPr lvl="1"/>
            <a:r>
              <a:rPr lang="en-US" b="0" i="0" dirty="0">
                <a:solidFill>
                  <a:srgbClr val="0D0D0D"/>
                </a:solidFill>
                <a:effectLst/>
                <a:latin typeface="Söhne"/>
              </a:rPr>
              <a:t>Hidden code layer with 128 nodes.</a:t>
            </a:r>
            <a:endParaRPr lang="en-US" dirty="0"/>
          </a:p>
        </p:txBody>
      </p:sp>
      <p:sp>
        <p:nvSpPr>
          <p:cNvPr id="3" name="Date Placeholder 2">
            <a:extLst>
              <a:ext uri="{FF2B5EF4-FFF2-40B4-BE49-F238E27FC236}">
                <a16:creationId xmlns:a16="http://schemas.microsoft.com/office/drawing/2014/main" id="{5112EFF8-0C41-E144-F2C7-F593E94E9AC8}"/>
              </a:ext>
            </a:extLst>
          </p:cNvPr>
          <p:cNvSpPr>
            <a:spLocks noGrp="1"/>
          </p:cNvSpPr>
          <p:nvPr>
            <p:ph type="dt" sz="half" idx="10"/>
          </p:nvPr>
        </p:nvSpPr>
        <p:spPr/>
        <p:txBody>
          <a:bodyPr/>
          <a:lstStyle/>
          <a:p>
            <a:fld id="{A973CDD4-587C-4EE1-B1C8-2F31EC0AD7E8}" type="datetime1">
              <a:rPr lang="en-US" smtClean="0"/>
              <a:t>3/25/2025</a:t>
            </a:fld>
            <a:endParaRPr lang="en-US"/>
          </a:p>
        </p:txBody>
      </p:sp>
      <p:sp>
        <p:nvSpPr>
          <p:cNvPr id="4" name="Footer Placeholder 3">
            <a:extLst>
              <a:ext uri="{FF2B5EF4-FFF2-40B4-BE49-F238E27FC236}">
                <a16:creationId xmlns:a16="http://schemas.microsoft.com/office/drawing/2014/main" id="{A13F0130-3CBB-06E3-BD52-48A47372BE16}"/>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6BE3873F-513E-D4F8-93D0-833D2B8BFE3D}"/>
              </a:ext>
            </a:extLst>
          </p:cNvPr>
          <p:cNvSpPr>
            <a:spLocks noGrp="1"/>
          </p:cNvSpPr>
          <p:nvPr>
            <p:ph type="sldNum" sz="quarter" idx="12"/>
          </p:nvPr>
        </p:nvSpPr>
        <p:spPr/>
        <p:txBody>
          <a:bodyPr/>
          <a:lstStyle/>
          <a:p>
            <a:fld id="{B6F15528-21DE-4FAA-801E-634DDDAF4B2B}" type="slidenum">
              <a:rPr lang="en-US" smtClean="0"/>
              <a:pPr/>
              <a:t>26</a:t>
            </a:fld>
            <a:endParaRPr lang="en-US"/>
          </a:p>
        </p:txBody>
      </p:sp>
      <p:sp>
        <p:nvSpPr>
          <p:cNvPr id="6" name="Title 5">
            <a:extLst>
              <a:ext uri="{FF2B5EF4-FFF2-40B4-BE49-F238E27FC236}">
                <a16:creationId xmlns:a16="http://schemas.microsoft.com/office/drawing/2014/main" id="{1AA677E6-C827-E9C8-D3F1-2CC0AC39BEFA}"/>
              </a:ext>
            </a:extLst>
          </p:cNvPr>
          <p:cNvSpPr>
            <a:spLocks noGrp="1"/>
          </p:cNvSpPr>
          <p:nvPr>
            <p:ph type="title"/>
          </p:nvPr>
        </p:nvSpPr>
        <p:spPr/>
        <p:txBody>
          <a:bodyPr/>
          <a:lstStyle/>
          <a:p>
            <a:r>
              <a:rPr lang="en-US" dirty="0"/>
              <a:t>Image De-duplication Process</a:t>
            </a:r>
          </a:p>
        </p:txBody>
      </p:sp>
    </p:spTree>
    <p:extLst>
      <p:ext uri="{BB962C8B-B14F-4D97-AF65-F5344CB8AC3E}">
        <p14:creationId xmlns:p14="http://schemas.microsoft.com/office/powerpoint/2010/main" val="2613257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C56AAB6-70F9-638A-509A-5B6D3BE3DA16}"/>
              </a:ext>
            </a:extLst>
          </p:cNvPr>
          <p:cNvSpPr>
            <a:spLocks noGrp="1"/>
          </p:cNvSpPr>
          <p:nvPr>
            <p:ph idx="1"/>
          </p:nvPr>
        </p:nvSpPr>
        <p:spPr/>
        <p:txBody>
          <a:bodyPr>
            <a:normAutofit/>
          </a:bodyPr>
          <a:lstStyle/>
          <a:p>
            <a:r>
              <a:rPr lang="en-US" dirty="0"/>
              <a:t>Autoencoder compresses and then reconstructs the images, helping to </a:t>
            </a:r>
            <a:r>
              <a:rPr lang="en-US" dirty="0">
                <a:solidFill>
                  <a:srgbClr val="FF0000"/>
                </a:solidFill>
              </a:rPr>
              <a:t>remove noise and unnecessary details</a:t>
            </a:r>
            <a:r>
              <a:rPr lang="en-US" dirty="0"/>
              <a:t>.</a:t>
            </a:r>
          </a:p>
          <a:p>
            <a:r>
              <a:rPr lang="en-US" b="1" dirty="0"/>
              <a:t>Binarization and semantic hashing</a:t>
            </a:r>
            <a:r>
              <a:rPr lang="en-US" dirty="0"/>
              <a:t>: </a:t>
            </a:r>
          </a:p>
          <a:p>
            <a:r>
              <a:rPr lang="en-US" dirty="0"/>
              <a:t>After training, </a:t>
            </a:r>
            <a:r>
              <a:rPr lang="en-US" dirty="0">
                <a:solidFill>
                  <a:srgbClr val="00B0F0"/>
                </a:solidFill>
              </a:rPr>
              <a:t>the latent spaces are used to represent each image</a:t>
            </a:r>
            <a:r>
              <a:rPr lang="en-US" dirty="0"/>
              <a:t>. </a:t>
            </a:r>
          </a:p>
          <a:p>
            <a:r>
              <a:rPr lang="en-US" dirty="0"/>
              <a:t>Z are made binary (0 or 1) by thresholding: values above the threshold are set to 1, and those below are set to 0. </a:t>
            </a:r>
          </a:p>
          <a:p>
            <a:r>
              <a:rPr lang="en-US" b="1" dirty="0"/>
              <a:t>R</a:t>
            </a:r>
            <a:r>
              <a:rPr lang="en-US" dirty="0"/>
              <a:t>esult of binarization is like </a:t>
            </a:r>
            <a:r>
              <a:rPr lang="en-US" b="1" dirty="0">
                <a:solidFill>
                  <a:srgbClr val="00B0F0"/>
                </a:solidFill>
              </a:rPr>
              <a:t>semantic hashing </a:t>
            </a:r>
            <a:r>
              <a:rPr lang="en-US" dirty="0">
                <a:solidFill>
                  <a:srgbClr val="FF0000"/>
                </a:solidFill>
              </a:rPr>
              <a:t>where similar images are likely to have similar binary codes</a:t>
            </a:r>
            <a:r>
              <a:rPr lang="en-US" dirty="0"/>
              <a:t>, allowing for efficient comparison and deduplication.</a:t>
            </a:r>
          </a:p>
        </p:txBody>
      </p:sp>
      <p:sp>
        <p:nvSpPr>
          <p:cNvPr id="3" name="Date Placeholder 2">
            <a:extLst>
              <a:ext uri="{FF2B5EF4-FFF2-40B4-BE49-F238E27FC236}">
                <a16:creationId xmlns:a16="http://schemas.microsoft.com/office/drawing/2014/main" id="{731907E3-DD62-28D5-CE08-411B0DC0D968}"/>
              </a:ext>
            </a:extLst>
          </p:cNvPr>
          <p:cNvSpPr>
            <a:spLocks noGrp="1"/>
          </p:cNvSpPr>
          <p:nvPr>
            <p:ph type="dt" sz="half" idx="10"/>
          </p:nvPr>
        </p:nvSpPr>
        <p:spPr/>
        <p:txBody>
          <a:bodyPr/>
          <a:lstStyle/>
          <a:p>
            <a:fld id="{7EDAD0F3-5FB6-4E9D-AC9F-662C79472250}" type="datetime1">
              <a:rPr lang="en-US" smtClean="0"/>
              <a:t>3/25/2025</a:t>
            </a:fld>
            <a:endParaRPr lang="en-US"/>
          </a:p>
        </p:txBody>
      </p:sp>
      <p:sp>
        <p:nvSpPr>
          <p:cNvPr id="4" name="Footer Placeholder 3">
            <a:extLst>
              <a:ext uri="{FF2B5EF4-FFF2-40B4-BE49-F238E27FC236}">
                <a16:creationId xmlns:a16="http://schemas.microsoft.com/office/drawing/2014/main" id="{88C28F05-2DB4-EF76-3E3B-A56E06BA00A5}"/>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DF474F90-D5C3-5AF0-0E0E-C59FFEBADB09}"/>
              </a:ext>
            </a:extLst>
          </p:cNvPr>
          <p:cNvSpPr>
            <a:spLocks noGrp="1"/>
          </p:cNvSpPr>
          <p:nvPr>
            <p:ph type="sldNum" sz="quarter" idx="12"/>
          </p:nvPr>
        </p:nvSpPr>
        <p:spPr/>
        <p:txBody>
          <a:bodyPr/>
          <a:lstStyle/>
          <a:p>
            <a:fld id="{B6F15528-21DE-4FAA-801E-634DDDAF4B2B}" type="slidenum">
              <a:rPr lang="en-US" smtClean="0"/>
              <a:pPr/>
              <a:t>27</a:t>
            </a:fld>
            <a:endParaRPr lang="en-US"/>
          </a:p>
        </p:txBody>
      </p:sp>
      <p:sp>
        <p:nvSpPr>
          <p:cNvPr id="6" name="Title 5">
            <a:extLst>
              <a:ext uri="{FF2B5EF4-FFF2-40B4-BE49-F238E27FC236}">
                <a16:creationId xmlns:a16="http://schemas.microsoft.com/office/drawing/2014/main" id="{B3915393-0649-BEA0-F73B-F9F7F19D8226}"/>
              </a:ext>
            </a:extLst>
          </p:cNvPr>
          <p:cNvSpPr>
            <a:spLocks noGrp="1"/>
          </p:cNvSpPr>
          <p:nvPr>
            <p:ph type="title"/>
          </p:nvPr>
        </p:nvSpPr>
        <p:spPr/>
        <p:txBody>
          <a:bodyPr/>
          <a:lstStyle/>
          <a:p>
            <a:r>
              <a:rPr lang="en-US" dirty="0"/>
              <a:t>Image De-duplication Process</a:t>
            </a:r>
          </a:p>
        </p:txBody>
      </p:sp>
    </p:spTree>
    <p:extLst>
      <p:ext uri="{BB962C8B-B14F-4D97-AF65-F5344CB8AC3E}">
        <p14:creationId xmlns:p14="http://schemas.microsoft.com/office/powerpoint/2010/main" val="37801747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E27786-F3F4-FC1F-EFFD-4CAC4DC81742}"/>
              </a:ext>
            </a:extLst>
          </p:cNvPr>
          <p:cNvSpPr>
            <a:spLocks noGrp="1"/>
          </p:cNvSpPr>
          <p:nvPr>
            <p:ph idx="1"/>
          </p:nvPr>
        </p:nvSpPr>
        <p:spPr/>
        <p:txBody>
          <a:bodyPr>
            <a:normAutofit/>
          </a:bodyPr>
          <a:lstStyle/>
          <a:p>
            <a:r>
              <a:rPr lang="en-US" b="1" dirty="0"/>
              <a:t>De-duplication</a:t>
            </a:r>
          </a:p>
          <a:p>
            <a:r>
              <a:rPr lang="en-US" dirty="0"/>
              <a:t>Using these binary codes images are compared and deduplicated.</a:t>
            </a:r>
          </a:p>
          <a:p>
            <a:r>
              <a:rPr lang="en-US" dirty="0"/>
              <a:t>Visual inspection and hash collisions: The authors manually inspected cases where different images had the same binary code (hash collisions). </a:t>
            </a:r>
          </a:p>
          <a:p>
            <a:r>
              <a:rPr lang="en-US" dirty="0"/>
              <a:t>The technique effectively identified and </a:t>
            </a:r>
            <a:r>
              <a:rPr lang="en-US" dirty="0">
                <a:solidFill>
                  <a:srgbClr val="00B0F0"/>
                </a:solidFill>
              </a:rPr>
              <a:t>removed about 275,000 near-duplicate images from the dataset</a:t>
            </a:r>
          </a:p>
        </p:txBody>
      </p:sp>
      <p:sp>
        <p:nvSpPr>
          <p:cNvPr id="3" name="Date Placeholder 2">
            <a:extLst>
              <a:ext uri="{FF2B5EF4-FFF2-40B4-BE49-F238E27FC236}">
                <a16:creationId xmlns:a16="http://schemas.microsoft.com/office/drawing/2014/main" id="{FEAFA5AC-B3DB-7882-E4C3-5FED7D9F7593}"/>
              </a:ext>
            </a:extLst>
          </p:cNvPr>
          <p:cNvSpPr>
            <a:spLocks noGrp="1"/>
          </p:cNvSpPr>
          <p:nvPr>
            <p:ph type="dt" sz="half" idx="10"/>
          </p:nvPr>
        </p:nvSpPr>
        <p:spPr/>
        <p:txBody>
          <a:bodyPr/>
          <a:lstStyle/>
          <a:p>
            <a:fld id="{DCE328EB-1A35-46A7-A267-BDBFDD3AF432}" type="datetime1">
              <a:rPr lang="en-US" smtClean="0"/>
              <a:t>3/25/2025</a:t>
            </a:fld>
            <a:endParaRPr lang="en-US"/>
          </a:p>
        </p:txBody>
      </p:sp>
      <p:sp>
        <p:nvSpPr>
          <p:cNvPr id="4" name="Footer Placeholder 3">
            <a:extLst>
              <a:ext uri="{FF2B5EF4-FFF2-40B4-BE49-F238E27FC236}">
                <a16:creationId xmlns:a16="http://schemas.microsoft.com/office/drawing/2014/main" id="{0D0509C2-9106-2742-DECD-B69FAD6F85C0}"/>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B224DBC5-1077-4D04-F25D-683C690C1439}"/>
              </a:ext>
            </a:extLst>
          </p:cNvPr>
          <p:cNvSpPr>
            <a:spLocks noGrp="1"/>
          </p:cNvSpPr>
          <p:nvPr>
            <p:ph type="sldNum" sz="quarter" idx="12"/>
          </p:nvPr>
        </p:nvSpPr>
        <p:spPr/>
        <p:txBody>
          <a:bodyPr/>
          <a:lstStyle/>
          <a:p>
            <a:fld id="{B6F15528-21DE-4FAA-801E-634DDDAF4B2B}" type="slidenum">
              <a:rPr lang="en-US" smtClean="0"/>
              <a:pPr/>
              <a:t>28</a:t>
            </a:fld>
            <a:endParaRPr lang="en-US"/>
          </a:p>
        </p:txBody>
      </p:sp>
      <p:sp>
        <p:nvSpPr>
          <p:cNvPr id="6" name="Title 5">
            <a:extLst>
              <a:ext uri="{FF2B5EF4-FFF2-40B4-BE49-F238E27FC236}">
                <a16:creationId xmlns:a16="http://schemas.microsoft.com/office/drawing/2014/main" id="{0B35BF50-6119-646E-36B6-791B9F3F0F7E}"/>
              </a:ext>
            </a:extLst>
          </p:cNvPr>
          <p:cNvSpPr>
            <a:spLocks noGrp="1"/>
          </p:cNvSpPr>
          <p:nvPr>
            <p:ph type="title"/>
          </p:nvPr>
        </p:nvSpPr>
        <p:spPr/>
        <p:txBody>
          <a:bodyPr/>
          <a:lstStyle/>
          <a:p>
            <a:r>
              <a:rPr lang="en-US" dirty="0"/>
              <a:t>Image De-duplication Process</a:t>
            </a:r>
          </a:p>
        </p:txBody>
      </p:sp>
    </p:spTree>
    <p:extLst>
      <p:ext uri="{BB962C8B-B14F-4D97-AF65-F5344CB8AC3E}">
        <p14:creationId xmlns:p14="http://schemas.microsoft.com/office/powerpoint/2010/main" val="25298280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01739F3-3DC4-D334-D7D6-CEC19EEA4858}"/>
              </a:ext>
            </a:extLst>
          </p:cNvPr>
          <p:cNvSpPr>
            <a:spLocks noGrp="1"/>
          </p:cNvSpPr>
          <p:nvPr>
            <p:ph idx="1"/>
          </p:nvPr>
        </p:nvSpPr>
        <p:spPr/>
        <p:txBody>
          <a:bodyPr>
            <a:normAutofit/>
          </a:bodyPr>
          <a:lstStyle/>
          <a:p>
            <a:r>
              <a:rPr lang="en-US" b="1" i="0" dirty="0">
                <a:effectLst/>
                <a:latin typeface="Söhne"/>
              </a:rPr>
              <a:t>Convolutional Layers</a:t>
            </a:r>
            <a:r>
              <a:rPr lang="en-US" b="0" i="0" dirty="0">
                <a:solidFill>
                  <a:srgbClr val="0F0F0F"/>
                </a:solidFill>
                <a:effectLst/>
                <a:latin typeface="Söhne"/>
              </a:rPr>
              <a:t>: DCGANs use convolutional layers (in the discriminator) and transpose convolutional layers (in the generator)</a:t>
            </a:r>
          </a:p>
          <a:p>
            <a:r>
              <a:rPr lang="en-US" b="1" i="0" dirty="0">
                <a:solidFill>
                  <a:srgbClr val="0F0F0F"/>
                </a:solidFill>
                <a:effectLst/>
                <a:latin typeface="Söhne"/>
              </a:rPr>
              <a:t>Working Process</a:t>
            </a:r>
            <a:r>
              <a:rPr lang="en-US" b="0" i="0" dirty="0">
                <a:solidFill>
                  <a:srgbClr val="0F0F0F"/>
                </a:solidFill>
                <a:effectLst/>
                <a:latin typeface="Söhne"/>
              </a:rPr>
              <a:t>:</a:t>
            </a:r>
          </a:p>
          <a:p>
            <a:pPr algn="l">
              <a:buFont typeface="Arial" panose="020B0604020202020204" pitchFamily="34" charset="0"/>
              <a:buChar char="•"/>
            </a:pPr>
            <a:r>
              <a:rPr lang="en-US" b="0" i="0" dirty="0">
                <a:solidFill>
                  <a:srgbClr val="0F0F0F"/>
                </a:solidFill>
                <a:effectLst/>
                <a:latin typeface="Söhne"/>
              </a:rPr>
              <a:t>The </a:t>
            </a:r>
            <a:r>
              <a:rPr lang="en-US" b="1" i="0" dirty="0">
                <a:solidFill>
                  <a:srgbClr val="0F0F0F"/>
                </a:solidFill>
                <a:effectLst/>
                <a:latin typeface="Söhne"/>
              </a:rPr>
              <a:t>generator</a:t>
            </a:r>
            <a:r>
              <a:rPr lang="en-US" b="0" i="0" dirty="0">
                <a:solidFill>
                  <a:srgbClr val="0F0F0F"/>
                </a:solidFill>
                <a:effectLst/>
                <a:latin typeface="Söhne"/>
              </a:rPr>
              <a:t> creates images from random noise.</a:t>
            </a:r>
          </a:p>
          <a:p>
            <a:pPr algn="l">
              <a:buFont typeface="Arial" panose="020B0604020202020204" pitchFamily="34" charset="0"/>
              <a:buChar char="•"/>
            </a:pPr>
            <a:r>
              <a:rPr lang="en-US" b="0" i="0" dirty="0">
                <a:solidFill>
                  <a:srgbClr val="0F0F0F"/>
                </a:solidFill>
                <a:effectLst/>
                <a:latin typeface="Söhne"/>
              </a:rPr>
              <a:t>The </a:t>
            </a:r>
            <a:r>
              <a:rPr lang="en-US" b="1" i="0" dirty="0">
                <a:solidFill>
                  <a:srgbClr val="0F0F0F"/>
                </a:solidFill>
                <a:effectLst/>
                <a:latin typeface="Söhne"/>
              </a:rPr>
              <a:t>discriminator</a:t>
            </a:r>
            <a:r>
              <a:rPr lang="en-US" b="0" i="0" dirty="0">
                <a:solidFill>
                  <a:srgbClr val="0F0F0F"/>
                </a:solidFill>
                <a:effectLst/>
                <a:latin typeface="Söhne"/>
              </a:rPr>
              <a:t> assesses these images and real images from the dataset, trying to distinguish between the two.</a:t>
            </a:r>
          </a:p>
          <a:p>
            <a:pPr algn="l">
              <a:buFont typeface="Arial" panose="020B0604020202020204" pitchFamily="34" charset="0"/>
              <a:buChar char="•"/>
            </a:pPr>
            <a:r>
              <a:rPr lang="en-US" b="0" i="0" dirty="0">
                <a:solidFill>
                  <a:srgbClr val="0F0F0F"/>
                </a:solidFill>
                <a:effectLst/>
                <a:latin typeface="Söhne"/>
              </a:rPr>
              <a:t>The output of the discriminator is a probability score that represents how likely it is that the image is real.</a:t>
            </a:r>
          </a:p>
          <a:p>
            <a:endParaRPr lang="en-US" dirty="0"/>
          </a:p>
        </p:txBody>
      </p:sp>
      <p:sp>
        <p:nvSpPr>
          <p:cNvPr id="3" name="Date Placeholder 2">
            <a:extLst>
              <a:ext uri="{FF2B5EF4-FFF2-40B4-BE49-F238E27FC236}">
                <a16:creationId xmlns:a16="http://schemas.microsoft.com/office/drawing/2014/main" id="{102BC99B-964C-A47B-5F40-26C20AFC5149}"/>
              </a:ext>
            </a:extLst>
          </p:cNvPr>
          <p:cNvSpPr>
            <a:spLocks noGrp="1"/>
          </p:cNvSpPr>
          <p:nvPr>
            <p:ph type="dt" sz="half" idx="10"/>
          </p:nvPr>
        </p:nvSpPr>
        <p:spPr/>
        <p:txBody>
          <a:bodyPr/>
          <a:lstStyle/>
          <a:p>
            <a:fld id="{746BC373-160D-48D4-A285-64DC42C0AEB8}" type="datetime1">
              <a:rPr lang="en-US" smtClean="0"/>
              <a:t>3/25/2025</a:t>
            </a:fld>
            <a:endParaRPr lang="en-US"/>
          </a:p>
        </p:txBody>
      </p:sp>
      <p:sp>
        <p:nvSpPr>
          <p:cNvPr id="4" name="Footer Placeholder 3">
            <a:extLst>
              <a:ext uri="{FF2B5EF4-FFF2-40B4-BE49-F238E27FC236}">
                <a16:creationId xmlns:a16="http://schemas.microsoft.com/office/drawing/2014/main" id="{EE6D20A2-1653-35FD-E69A-B19F9F145676}"/>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34594972-37F6-7E3B-C2EA-1F3A71919A6A}"/>
              </a:ext>
            </a:extLst>
          </p:cNvPr>
          <p:cNvSpPr>
            <a:spLocks noGrp="1"/>
          </p:cNvSpPr>
          <p:nvPr>
            <p:ph type="sldNum" sz="quarter" idx="12"/>
          </p:nvPr>
        </p:nvSpPr>
        <p:spPr/>
        <p:txBody>
          <a:bodyPr/>
          <a:lstStyle/>
          <a:p>
            <a:fld id="{B6F15528-21DE-4FAA-801E-634DDDAF4B2B}" type="slidenum">
              <a:rPr lang="en-US" smtClean="0"/>
              <a:pPr/>
              <a:t>29</a:t>
            </a:fld>
            <a:endParaRPr lang="en-US"/>
          </a:p>
        </p:txBody>
      </p:sp>
      <p:sp>
        <p:nvSpPr>
          <p:cNvPr id="6" name="Title 5">
            <a:extLst>
              <a:ext uri="{FF2B5EF4-FFF2-40B4-BE49-F238E27FC236}">
                <a16:creationId xmlns:a16="http://schemas.microsoft.com/office/drawing/2014/main" id="{2198EA58-C629-9362-9DF2-67B14B177749}"/>
              </a:ext>
            </a:extLst>
          </p:cNvPr>
          <p:cNvSpPr>
            <a:spLocks noGrp="1"/>
          </p:cNvSpPr>
          <p:nvPr>
            <p:ph type="title"/>
          </p:nvPr>
        </p:nvSpPr>
        <p:spPr/>
        <p:txBody>
          <a:bodyPr/>
          <a:lstStyle/>
          <a:p>
            <a:r>
              <a:rPr lang="en-US" dirty="0"/>
              <a:t>DCGANS</a:t>
            </a:r>
          </a:p>
        </p:txBody>
      </p:sp>
    </p:spTree>
    <p:extLst>
      <p:ext uri="{BB962C8B-B14F-4D97-AF65-F5344CB8AC3E}">
        <p14:creationId xmlns:p14="http://schemas.microsoft.com/office/powerpoint/2010/main" val="1121570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907F76DB-CFF6-2554-B208-C8A036B6C977}"/>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810ECB84-5728-5F81-D7B5-57039645C4C8}"/>
              </a:ext>
            </a:extLst>
          </p:cNvPr>
          <p:cNvSpPr>
            <a:spLocks noGrp="1"/>
          </p:cNvSpPr>
          <p:nvPr>
            <p:ph type="sldNum" sz="quarter" idx="12"/>
          </p:nvPr>
        </p:nvSpPr>
        <p:spPr/>
        <p:txBody>
          <a:bodyPr/>
          <a:lstStyle/>
          <a:p>
            <a:fld id="{B6F15528-21DE-4FAA-801E-634DDDAF4B2B}" type="slidenum">
              <a:rPr lang="en-US" smtClean="0"/>
              <a:pPr/>
              <a:t>3</a:t>
            </a:fld>
            <a:endParaRPr lang="en-US"/>
          </a:p>
        </p:txBody>
      </p:sp>
      <p:sp>
        <p:nvSpPr>
          <p:cNvPr id="6" name="Title 5">
            <a:extLst>
              <a:ext uri="{FF2B5EF4-FFF2-40B4-BE49-F238E27FC236}">
                <a16:creationId xmlns:a16="http://schemas.microsoft.com/office/drawing/2014/main" id="{8A4F9D59-4269-74EC-4309-B36575E239AB}"/>
              </a:ext>
            </a:extLst>
          </p:cNvPr>
          <p:cNvSpPr>
            <a:spLocks noGrp="1"/>
          </p:cNvSpPr>
          <p:nvPr>
            <p:ph type="title"/>
          </p:nvPr>
        </p:nvSpPr>
        <p:spPr>
          <a:xfrm>
            <a:off x="625151" y="3009900"/>
            <a:ext cx="10972800" cy="838200"/>
          </a:xfrm>
        </p:spPr>
        <p:txBody>
          <a:bodyPr/>
          <a:lstStyle/>
          <a:p>
            <a:r>
              <a:rPr lang="en-US" dirty="0"/>
              <a:t>Today’s Lecture</a:t>
            </a:r>
          </a:p>
        </p:txBody>
      </p:sp>
      <p:sp>
        <p:nvSpPr>
          <p:cNvPr id="3" name="Date Placeholder 2">
            <a:extLst>
              <a:ext uri="{FF2B5EF4-FFF2-40B4-BE49-F238E27FC236}">
                <a16:creationId xmlns:a16="http://schemas.microsoft.com/office/drawing/2014/main" id="{63A554DD-48D1-DEF1-CB6B-D6A04845B630}"/>
              </a:ext>
            </a:extLst>
          </p:cNvPr>
          <p:cNvSpPr>
            <a:spLocks noGrp="1"/>
          </p:cNvSpPr>
          <p:nvPr>
            <p:ph type="dt" sz="half" idx="10"/>
          </p:nvPr>
        </p:nvSpPr>
        <p:spPr/>
        <p:txBody>
          <a:bodyPr/>
          <a:lstStyle/>
          <a:p>
            <a:fld id="{B8D8BFE1-FF37-47C4-8F69-520308DF54C6}" type="datetime1">
              <a:rPr lang="en-US" smtClean="0"/>
              <a:t>3/25/2025</a:t>
            </a:fld>
            <a:endParaRPr lang="en-US"/>
          </a:p>
        </p:txBody>
      </p:sp>
    </p:spTree>
    <p:extLst>
      <p:ext uri="{BB962C8B-B14F-4D97-AF65-F5344CB8AC3E}">
        <p14:creationId xmlns:p14="http://schemas.microsoft.com/office/powerpoint/2010/main" val="6274201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9D7DE42-24BE-0EED-5408-FC18B03ED8D2}"/>
              </a:ext>
            </a:extLst>
          </p:cNvPr>
          <p:cNvSpPr>
            <a:spLocks noGrp="1"/>
          </p:cNvSpPr>
          <p:nvPr>
            <p:ph idx="1"/>
          </p:nvPr>
        </p:nvSpPr>
        <p:spPr/>
        <p:txBody>
          <a:bodyPr>
            <a:normAutofit lnSpcReduction="10000"/>
          </a:bodyPr>
          <a:lstStyle/>
          <a:p>
            <a:pPr algn="l">
              <a:buFont typeface="+mj-lt"/>
              <a:buAutoNum type="arabicPeriod"/>
            </a:pPr>
            <a:r>
              <a:rPr lang="en-US" b="1" i="0" dirty="0">
                <a:effectLst/>
                <a:latin typeface="Söhne"/>
              </a:rPr>
              <a:t>Training the Discriminator</a:t>
            </a:r>
            <a:r>
              <a:rPr lang="en-US" b="0" i="0" dirty="0">
                <a:effectLst/>
                <a:latin typeface="Söhne"/>
              </a:rPr>
              <a:t>: </a:t>
            </a:r>
          </a:p>
          <a:p>
            <a:pPr lvl="1"/>
            <a:r>
              <a:rPr lang="en-US" b="0" i="0" dirty="0">
                <a:effectLst/>
                <a:latin typeface="Söhne"/>
              </a:rPr>
              <a:t>In each training step, the discriminator is trained first. </a:t>
            </a:r>
          </a:p>
          <a:p>
            <a:pPr lvl="1"/>
            <a:r>
              <a:rPr lang="en-US" b="0" i="0" dirty="0">
                <a:effectLst/>
                <a:latin typeface="Söhne"/>
              </a:rPr>
              <a:t>It is provided a </a:t>
            </a:r>
            <a:r>
              <a:rPr lang="en-US" b="0" i="0" dirty="0">
                <a:solidFill>
                  <a:srgbClr val="0099CC"/>
                </a:solidFill>
                <a:effectLst/>
                <a:latin typeface="Söhne"/>
              </a:rPr>
              <a:t>batch of real images (labeled as real) and a batch of fake images generated by the generator (labeled as fake). </a:t>
            </a:r>
          </a:p>
          <a:p>
            <a:pPr lvl="1"/>
            <a:r>
              <a:rPr lang="en-US" b="0" i="0" dirty="0">
                <a:effectLst/>
                <a:latin typeface="Söhne"/>
              </a:rPr>
              <a:t>The goal is to maximize the probability of correctly classifying both real and fake images.</a:t>
            </a:r>
          </a:p>
          <a:p>
            <a:pPr algn="l">
              <a:buFont typeface="+mj-lt"/>
              <a:buAutoNum type="arabicPeriod"/>
            </a:pPr>
            <a:r>
              <a:rPr lang="en-US" b="1" i="0" dirty="0">
                <a:effectLst/>
                <a:latin typeface="Söhne"/>
              </a:rPr>
              <a:t>Training the Generator</a:t>
            </a:r>
            <a:r>
              <a:rPr lang="en-US" b="0" i="0" dirty="0">
                <a:effectLst/>
                <a:latin typeface="Söhne"/>
              </a:rPr>
              <a:t>: </a:t>
            </a:r>
          </a:p>
          <a:p>
            <a:pPr lvl="1"/>
            <a:r>
              <a:rPr lang="en-US" dirty="0">
                <a:latin typeface="Söhne"/>
              </a:rPr>
              <a:t>After</a:t>
            </a:r>
            <a:r>
              <a:rPr lang="en-US" b="0" i="0" dirty="0">
                <a:effectLst/>
                <a:latin typeface="Söhne"/>
              </a:rPr>
              <a:t> updating the discriminator, the generator is trained. </a:t>
            </a:r>
          </a:p>
          <a:p>
            <a:pPr lvl="1"/>
            <a:r>
              <a:rPr lang="en-US" b="0" i="0" dirty="0">
                <a:effectLst/>
                <a:latin typeface="Söhne"/>
              </a:rPr>
              <a:t>It generates a </a:t>
            </a:r>
            <a:r>
              <a:rPr lang="en-US" b="0" i="0" dirty="0">
                <a:solidFill>
                  <a:srgbClr val="0099CC"/>
                </a:solidFill>
                <a:effectLst/>
                <a:latin typeface="Söhne"/>
              </a:rPr>
              <a:t>batch of images, which are then passed to the discriminator</a:t>
            </a:r>
            <a:r>
              <a:rPr lang="en-US" b="0" i="0" dirty="0">
                <a:effectLst/>
                <a:latin typeface="Söhne"/>
              </a:rPr>
              <a:t>. </a:t>
            </a:r>
          </a:p>
          <a:p>
            <a:pPr lvl="1"/>
            <a:r>
              <a:rPr lang="en-US" b="0" i="0" dirty="0">
                <a:effectLst/>
                <a:latin typeface="Söhne"/>
              </a:rPr>
              <a:t>The generator's </a:t>
            </a:r>
            <a:r>
              <a:rPr lang="en-US" b="0" i="0" dirty="0">
                <a:solidFill>
                  <a:srgbClr val="FF0000"/>
                </a:solidFill>
                <a:effectLst/>
                <a:latin typeface="Söhne"/>
              </a:rPr>
              <a:t>goal is to minimize the likelihood that the discriminator correctly identifies the images as fake (Adversarial). </a:t>
            </a:r>
          </a:p>
          <a:p>
            <a:endParaRPr lang="en-US" dirty="0"/>
          </a:p>
          <a:p>
            <a:endParaRPr lang="en-US" dirty="0"/>
          </a:p>
        </p:txBody>
      </p:sp>
      <p:sp>
        <p:nvSpPr>
          <p:cNvPr id="3" name="Date Placeholder 2">
            <a:extLst>
              <a:ext uri="{FF2B5EF4-FFF2-40B4-BE49-F238E27FC236}">
                <a16:creationId xmlns:a16="http://schemas.microsoft.com/office/drawing/2014/main" id="{D7D0928D-0EED-5D08-99D4-FD69880DD9A6}"/>
              </a:ext>
            </a:extLst>
          </p:cNvPr>
          <p:cNvSpPr>
            <a:spLocks noGrp="1"/>
          </p:cNvSpPr>
          <p:nvPr>
            <p:ph type="dt" sz="half" idx="10"/>
          </p:nvPr>
        </p:nvSpPr>
        <p:spPr/>
        <p:txBody>
          <a:bodyPr/>
          <a:lstStyle/>
          <a:p>
            <a:fld id="{D54B7DAA-C092-4CA4-89FB-5E0388625D6B}" type="datetime1">
              <a:rPr lang="en-US" smtClean="0"/>
              <a:t>3/25/2025</a:t>
            </a:fld>
            <a:endParaRPr lang="en-US"/>
          </a:p>
        </p:txBody>
      </p:sp>
      <p:sp>
        <p:nvSpPr>
          <p:cNvPr id="4" name="Footer Placeholder 3">
            <a:extLst>
              <a:ext uri="{FF2B5EF4-FFF2-40B4-BE49-F238E27FC236}">
                <a16:creationId xmlns:a16="http://schemas.microsoft.com/office/drawing/2014/main" id="{885C85B0-3E08-C854-920C-50CEEAB10AA6}"/>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9C1C66EA-81D4-DC38-F122-053ECA512437}"/>
              </a:ext>
            </a:extLst>
          </p:cNvPr>
          <p:cNvSpPr>
            <a:spLocks noGrp="1"/>
          </p:cNvSpPr>
          <p:nvPr>
            <p:ph type="sldNum" sz="quarter" idx="12"/>
          </p:nvPr>
        </p:nvSpPr>
        <p:spPr/>
        <p:txBody>
          <a:bodyPr/>
          <a:lstStyle/>
          <a:p>
            <a:fld id="{B6F15528-21DE-4FAA-801E-634DDDAF4B2B}" type="slidenum">
              <a:rPr lang="en-US" smtClean="0"/>
              <a:pPr/>
              <a:t>30</a:t>
            </a:fld>
            <a:endParaRPr lang="en-US"/>
          </a:p>
        </p:txBody>
      </p:sp>
      <p:sp>
        <p:nvSpPr>
          <p:cNvPr id="6" name="Title 5">
            <a:extLst>
              <a:ext uri="{FF2B5EF4-FFF2-40B4-BE49-F238E27FC236}">
                <a16:creationId xmlns:a16="http://schemas.microsoft.com/office/drawing/2014/main" id="{89B068B1-10FC-4C61-42E0-4D311FC0C57A}"/>
              </a:ext>
            </a:extLst>
          </p:cNvPr>
          <p:cNvSpPr>
            <a:spLocks noGrp="1"/>
          </p:cNvSpPr>
          <p:nvPr>
            <p:ph type="title"/>
          </p:nvPr>
        </p:nvSpPr>
        <p:spPr/>
        <p:txBody>
          <a:bodyPr/>
          <a:lstStyle/>
          <a:p>
            <a:r>
              <a:rPr lang="en-US" b="1" i="0" dirty="0">
                <a:effectLst/>
                <a:latin typeface="Söhne"/>
              </a:rPr>
              <a:t>Training of DCGANs</a:t>
            </a:r>
            <a:endParaRPr lang="en-US" dirty="0"/>
          </a:p>
        </p:txBody>
      </p:sp>
    </p:spTree>
    <p:extLst>
      <p:ext uri="{BB962C8B-B14F-4D97-AF65-F5344CB8AC3E}">
        <p14:creationId xmlns:p14="http://schemas.microsoft.com/office/powerpoint/2010/main" val="30410100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2F1F9B8-FCF1-2AED-C11E-BBEF336CB916}"/>
              </a:ext>
            </a:extLst>
          </p:cNvPr>
          <p:cNvSpPr>
            <a:spLocks noGrp="1"/>
          </p:cNvSpPr>
          <p:nvPr>
            <p:ph idx="1"/>
          </p:nvPr>
        </p:nvSpPr>
        <p:spPr/>
        <p:txBody>
          <a:bodyPr>
            <a:normAutofit fontScale="92500" lnSpcReduction="20000"/>
          </a:bodyPr>
          <a:lstStyle/>
          <a:p>
            <a:pPr algn="l">
              <a:buFont typeface="+mj-lt"/>
              <a:buAutoNum type="arabicPeriod"/>
            </a:pPr>
            <a:r>
              <a:rPr lang="en-US" b="1" i="0" dirty="0">
                <a:effectLst/>
                <a:latin typeface="Söhne"/>
              </a:rPr>
              <a:t>Adversarial Process</a:t>
            </a:r>
            <a:r>
              <a:rPr lang="en-US" b="0" i="0" dirty="0">
                <a:effectLst/>
                <a:latin typeface="Söhne"/>
              </a:rPr>
              <a:t>: </a:t>
            </a:r>
          </a:p>
          <a:p>
            <a:pPr lvl="1"/>
            <a:r>
              <a:rPr lang="en-US" b="0" i="0" dirty="0">
                <a:effectLst/>
                <a:latin typeface="Söhne"/>
              </a:rPr>
              <a:t>As training progresses, </a:t>
            </a:r>
            <a:r>
              <a:rPr lang="en-US" b="0" i="0" dirty="0">
                <a:solidFill>
                  <a:srgbClr val="FF0000"/>
                </a:solidFill>
                <a:effectLst/>
                <a:latin typeface="Söhne"/>
              </a:rPr>
              <a:t>the generator improves in generating realistic images</a:t>
            </a:r>
            <a:r>
              <a:rPr lang="en-US" b="0" i="0" dirty="0">
                <a:effectLst/>
                <a:latin typeface="Söhne"/>
              </a:rPr>
              <a:t>, the </a:t>
            </a:r>
            <a:r>
              <a:rPr lang="en-US" b="0" i="0" dirty="0">
                <a:solidFill>
                  <a:srgbClr val="FF0000"/>
                </a:solidFill>
                <a:effectLst/>
                <a:latin typeface="Söhne"/>
              </a:rPr>
              <a:t>discriminator must also improve</a:t>
            </a:r>
            <a:r>
              <a:rPr lang="en-US" b="0" i="0" dirty="0">
                <a:effectLst/>
                <a:latin typeface="Söhne"/>
              </a:rPr>
              <a:t> at distinguishing fake images from real ones, and vice versa. </a:t>
            </a:r>
          </a:p>
          <a:p>
            <a:pPr lvl="1"/>
            <a:r>
              <a:rPr lang="en-US" b="0" i="0" dirty="0">
                <a:effectLst/>
                <a:latin typeface="Söhne"/>
              </a:rPr>
              <a:t>This competition drives both networks to improve (adversarial).</a:t>
            </a:r>
          </a:p>
          <a:p>
            <a:pPr algn="l">
              <a:buFont typeface="+mj-lt"/>
              <a:buAutoNum type="arabicPeriod"/>
            </a:pPr>
            <a:r>
              <a:rPr lang="en-US" b="1" i="0" dirty="0">
                <a:effectLst/>
                <a:latin typeface="Söhne"/>
              </a:rPr>
              <a:t>Backpropagation and Optimization</a:t>
            </a:r>
            <a:r>
              <a:rPr lang="en-US" b="0" i="0" dirty="0">
                <a:effectLst/>
                <a:latin typeface="Söhne"/>
              </a:rPr>
              <a:t>: </a:t>
            </a:r>
          </a:p>
          <a:p>
            <a:pPr lvl="1"/>
            <a:r>
              <a:rPr lang="en-US" b="0" i="0" dirty="0">
                <a:effectLst/>
                <a:latin typeface="Söhne"/>
              </a:rPr>
              <a:t>Both networks use </a:t>
            </a:r>
            <a:r>
              <a:rPr lang="en-US" b="0" i="0" dirty="0">
                <a:solidFill>
                  <a:srgbClr val="FF0000"/>
                </a:solidFill>
                <a:effectLst/>
                <a:latin typeface="Söhne"/>
              </a:rPr>
              <a:t>backpropagation</a:t>
            </a:r>
            <a:r>
              <a:rPr lang="en-US" b="0" i="0" dirty="0">
                <a:effectLst/>
                <a:latin typeface="Söhne"/>
              </a:rPr>
              <a:t> to update their weights. </a:t>
            </a:r>
          </a:p>
          <a:p>
            <a:pPr lvl="1"/>
            <a:r>
              <a:rPr lang="en-US" b="0" i="0" dirty="0">
                <a:effectLst/>
                <a:latin typeface="Söhne"/>
              </a:rPr>
              <a:t>This iterative process of alternating between training the discriminator and the generator continues until a </a:t>
            </a:r>
            <a:r>
              <a:rPr lang="en-US" b="0" i="0" dirty="0">
                <a:solidFill>
                  <a:srgbClr val="0099CC"/>
                </a:solidFill>
                <a:effectLst/>
                <a:latin typeface="Söhne"/>
              </a:rPr>
              <a:t>stopping criterion </a:t>
            </a:r>
            <a:r>
              <a:rPr lang="en-US" b="0" i="0" dirty="0">
                <a:effectLst/>
                <a:latin typeface="Söhne"/>
              </a:rPr>
              <a:t>is met (like a fixed number of epochs or a desired level of performance).</a:t>
            </a:r>
          </a:p>
          <a:p>
            <a:pPr algn="l">
              <a:buFont typeface="+mj-lt"/>
              <a:buAutoNum type="arabicPeriod"/>
            </a:pPr>
            <a:r>
              <a:rPr lang="en-US" b="1" i="0" dirty="0">
                <a:effectLst/>
                <a:latin typeface="Söhne"/>
              </a:rPr>
              <a:t>Loss Functions</a:t>
            </a:r>
            <a:r>
              <a:rPr lang="en-US" b="0" i="0" dirty="0">
                <a:solidFill>
                  <a:srgbClr val="0F0F0F"/>
                </a:solidFill>
                <a:effectLst/>
                <a:latin typeface="Söhne"/>
              </a:rPr>
              <a:t>: </a:t>
            </a:r>
          </a:p>
          <a:p>
            <a:pPr lvl="1"/>
            <a:r>
              <a:rPr lang="en-US" b="0" i="0" dirty="0">
                <a:solidFill>
                  <a:srgbClr val="0F0F0F"/>
                </a:solidFill>
                <a:effectLst/>
                <a:latin typeface="Söhne"/>
              </a:rPr>
              <a:t>Commonly used loss functions include binary </a:t>
            </a:r>
            <a:r>
              <a:rPr lang="en-US" b="0" i="0" dirty="0">
                <a:solidFill>
                  <a:srgbClr val="0099CC"/>
                </a:solidFill>
                <a:effectLst/>
                <a:latin typeface="Söhne"/>
              </a:rPr>
              <a:t>cross-entropy</a:t>
            </a:r>
          </a:p>
          <a:p>
            <a:pPr lvl="1"/>
            <a:r>
              <a:rPr lang="en-US" b="0" i="0" dirty="0">
                <a:solidFill>
                  <a:srgbClr val="0F0F0F"/>
                </a:solidFill>
                <a:effectLst/>
                <a:latin typeface="Söhne"/>
              </a:rPr>
              <a:t>The generator’s loss is based on how well it tricks the discriminator.</a:t>
            </a:r>
            <a:endParaRPr lang="en-US" b="0" i="0" dirty="0">
              <a:effectLst/>
              <a:latin typeface="Söhne"/>
            </a:endParaRPr>
          </a:p>
          <a:p>
            <a:endParaRPr lang="en-US" dirty="0"/>
          </a:p>
        </p:txBody>
      </p:sp>
      <p:sp>
        <p:nvSpPr>
          <p:cNvPr id="3" name="Date Placeholder 2">
            <a:extLst>
              <a:ext uri="{FF2B5EF4-FFF2-40B4-BE49-F238E27FC236}">
                <a16:creationId xmlns:a16="http://schemas.microsoft.com/office/drawing/2014/main" id="{3B4409A8-6FE5-CDC0-CB79-810862BE48FE}"/>
              </a:ext>
            </a:extLst>
          </p:cNvPr>
          <p:cNvSpPr>
            <a:spLocks noGrp="1"/>
          </p:cNvSpPr>
          <p:nvPr>
            <p:ph type="dt" sz="half" idx="10"/>
          </p:nvPr>
        </p:nvSpPr>
        <p:spPr/>
        <p:txBody>
          <a:bodyPr/>
          <a:lstStyle/>
          <a:p>
            <a:fld id="{9C812EBA-87FA-444A-BC24-30C1F3BC05CF}" type="datetime1">
              <a:rPr lang="en-US" smtClean="0"/>
              <a:t>3/25/2025</a:t>
            </a:fld>
            <a:endParaRPr lang="en-US"/>
          </a:p>
        </p:txBody>
      </p:sp>
      <p:sp>
        <p:nvSpPr>
          <p:cNvPr id="4" name="Footer Placeholder 3">
            <a:extLst>
              <a:ext uri="{FF2B5EF4-FFF2-40B4-BE49-F238E27FC236}">
                <a16:creationId xmlns:a16="http://schemas.microsoft.com/office/drawing/2014/main" id="{9C833C06-C07E-06A2-1E53-46BAA8C921E5}"/>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492363EC-E70D-C4C9-AF46-FEA9712781AB}"/>
              </a:ext>
            </a:extLst>
          </p:cNvPr>
          <p:cNvSpPr>
            <a:spLocks noGrp="1"/>
          </p:cNvSpPr>
          <p:nvPr>
            <p:ph type="sldNum" sz="quarter" idx="12"/>
          </p:nvPr>
        </p:nvSpPr>
        <p:spPr/>
        <p:txBody>
          <a:bodyPr/>
          <a:lstStyle/>
          <a:p>
            <a:fld id="{B6F15528-21DE-4FAA-801E-634DDDAF4B2B}" type="slidenum">
              <a:rPr lang="en-US" smtClean="0"/>
              <a:pPr/>
              <a:t>31</a:t>
            </a:fld>
            <a:endParaRPr lang="en-US"/>
          </a:p>
        </p:txBody>
      </p:sp>
      <p:sp>
        <p:nvSpPr>
          <p:cNvPr id="6" name="Title 5">
            <a:extLst>
              <a:ext uri="{FF2B5EF4-FFF2-40B4-BE49-F238E27FC236}">
                <a16:creationId xmlns:a16="http://schemas.microsoft.com/office/drawing/2014/main" id="{74D21154-8E2E-9D16-0CDE-F50151163FD0}"/>
              </a:ext>
            </a:extLst>
          </p:cNvPr>
          <p:cNvSpPr>
            <a:spLocks noGrp="1"/>
          </p:cNvSpPr>
          <p:nvPr>
            <p:ph type="title"/>
          </p:nvPr>
        </p:nvSpPr>
        <p:spPr/>
        <p:txBody>
          <a:bodyPr/>
          <a:lstStyle/>
          <a:p>
            <a:r>
              <a:rPr lang="en-US" b="1" i="0" dirty="0">
                <a:effectLst/>
                <a:latin typeface="Söhne"/>
              </a:rPr>
              <a:t>Training of DCGANs</a:t>
            </a:r>
            <a:endParaRPr lang="en-US" dirty="0"/>
          </a:p>
        </p:txBody>
      </p:sp>
    </p:spTree>
    <p:extLst>
      <p:ext uri="{BB962C8B-B14F-4D97-AF65-F5344CB8AC3E}">
        <p14:creationId xmlns:p14="http://schemas.microsoft.com/office/powerpoint/2010/main" val="11396730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46B951-D61E-5DCE-40BC-579013B788BB}"/>
              </a:ext>
            </a:extLst>
          </p:cNvPr>
          <p:cNvSpPr>
            <a:spLocks noGrp="1"/>
          </p:cNvSpPr>
          <p:nvPr>
            <p:ph idx="1"/>
          </p:nvPr>
        </p:nvSpPr>
        <p:spPr/>
        <p:txBody>
          <a:bodyPr/>
          <a:lstStyle/>
          <a:p>
            <a:pPr algn="l">
              <a:buFont typeface="Arial" panose="020B0604020202020204" pitchFamily="34" charset="0"/>
              <a:buChar char="•"/>
            </a:pPr>
            <a:r>
              <a:rPr lang="en-US" b="1" i="0" dirty="0">
                <a:effectLst/>
                <a:latin typeface="Söhne"/>
              </a:rPr>
              <a:t>Stability</a:t>
            </a:r>
            <a:r>
              <a:rPr lang="en-US" b="0" i="0" dirty="0">
                <a:effectLst/>
                <a:latin typeface="Söhne"/>
              </a:rPr>
              <a:t>: </a:t>
            </a:r>
          </a:p>
          <a:p>
            <a:pPr lvl="1">
              <a:buFont typeface="Arial" panose="020B0604020202020204" pitchFamily="34" charset="0"/>
              <a:buChar char="•"/>
            </a:pPr>
            <a:r>
              <a:rPr lang="en-US" b="0" i="0" dirty="0">
                <a:effectLst/>
                <a:latin typeface="Söhne"/>
              </a:rPr>
              <a:t>DCGANs often offer </a:t>
            </a:r>
            <a:r>
              <a:rPr lang="en-US" b="0" i="0" dirty="0">
                <a:solidFill>
                  <a:srgbClr val="FF0000"/>
                </a:solidFill>
                <a:effectLst/>
                <a:latin typeface="Söhne"/>
              </a:rPr>
              <a:t>more stable training compared to traditional GANs</a:t>
            </a:r>
            <a:r>
              <a:rPr lang="en-US" b="0" i="0" dirty="0">
                <a:effectLst/>
                <a:latin typeface="Söhne"/>
              </a:rPr>
              <a:t>, partly due to their convolutional nature.</a:t>
            </a:r>
          </a:p>
          <a:p>
            <a:pPr algn="l">
              <a:buFont typeface="Arial" panose="020B0604020202020204" pitchFamily="34" charset="0"/>
              <a:buChar char="•"/>
            </a:pPr>
            <a:r>
              <a:rPr lang="en-US" b="1" i="0" dirty="0">
                <a:effectLst/>
                <a:latin typeface="Söhne"/>
              </a:rPr>
              <a:t>Hyperparameters</a:t>
            </a:r>
            <a:r>
              <a:rPr lang="en-US" b="0" i="0" dirty="0">
                <a:effectLst/>
                <a:latin typeface="Söhne"/>
              </a:rPr>
              <a:t>: </a:t>
            </a:r>
          </a:p>
          <a:p>
            <a:pPr lvl="1">
              <a:buFont typeface="Arial" panose="020B0604020202020204" pitchFamily="34" charset="0"/>
              <a:buChar char="•"/>
            </a:pPr>
            <a:r>
              <a:rPr lang="en-US" b="0" i="0" dirty="0">
                <a:solidFill>
                  <a:srgbClr val="0070C0"/>
                </a:solidFill>
                <a:effectLst/>
                <a:latin typeface="Söhne"/>
              </a:rPr>
              <a:t>Tuning hyperparameters (like learning rates, batch size, etc.) is crucial for effective training</a:t>
            </a:r>
            <a:r>
              <a:rPr lang="en-US" b="0" i="0" dirty="0">
                <a:effectLst/>
                <a:latin typeface="Söhne"/>
              </a:rPr>
              <a:t>.</a:t>
            </a:r>
          </a:p>
          <a:p>
            <a:pPr algn="l">
              <a:buFont typeface="Arial" panose="020B0604020202020204" pitchFamily="34" charset="0"/>
              <a:buChar char="•"/>
            </a:pPr>
            <a:r>
              <a:rPr lang="en-US" b="1" i="0" dirty="0">
                <a:effectLst/>
                <a:latin typeface="Söhne"/>
              </a:rPr>
              <a:t>Mode Collapse</a:t>
            </a:r>
            <a:r>
              <a:rPr lang="en-US" b="0" i="0" dirty="0">
                <a:effectLst/>
                <a:latin typeface="Söhne"/>
              </a:rPr>
              <a:t>: </a:t>
            </a:r>
          </a:p>
          <a:p>
            <a:pPr lvl="1">
              <a:buFont typeface="Arial" panose="020B0604020202020204" pitchFamily="34" charset="0"/>
              <a:buChar char="•"/>
            </a:pPr>
            <a:r>
              <a:rPr lang="en-US" b="0" i="0" dirty="0">
                <a:effectLst/>
                <a:latin typeface="Söhne"/>
              </a:rPr>
              <a:t>A common issue with GANs, including DCGANs, is </a:t>
            </a:r>
            <a:r>
              <a:rPr lang="en-US" b="0" i="0" dirty="0">
                <a:solidFill>
                  <a:srgbClr val="00B050"/>
                </a:solidFill>
                <a:effectLst/>
                <a:latin typeface="Söhne"/>
              </a:rPr>
              <a:t>mode collapse</a:t>
            </a:r>
            <a:r>
              <a:rPr lang="en-US" b="0" i="0" dirty="0">
                <a:effectLst/>
                <a:latin typeface="Söhne"/>
              </a:rPr>
              <a:t>, </a:t>
            </a:r>
            <a:r>
              <a:rPr lang="en-US" b="0" i="0" dirty="0">
                <a:solidFill>
                  <a:srgbClr val="FF0000"/>
                </a:solidFill>
                <a:effectLst/>
                <a:latin typeface="Söhne"/>
              </a:rPr>
              <a:t>where the generator produces limited varieties of outputs</a:t>
            </a:r>
            <a:r>
              <a:rPr lang="en-US" b="0" i="0" dirty="0">
                <a:effectLst/>
                <a:latin typeface="Söhne"/>
              </a:rPr>
              <a:t>.</a:t>
            </a:r>
          </a:p>
        </p:txBody>
      </p:sp>
      <p:sp>
        <p:nvSpPr>
          <p:cNvPr id="3" name="Date Placeholder 2">
            <a:extLst>
              <a:ext uri="{FF2B5EF4-FFF2-40B4-BE49-F238E27FC236}">
                <a16:creationId xmlns:a16="http://schemas.microsoft.com/office/drawing/2014/main" id="{D3A8C7DB-0273-E64C-51BA-ACF8FF1139DB}"/>
              </a:ext>
            </a:extLst>
          </p:cNvPr>
          <p:cNvSpPr>
            <a:spLocks noGrp="1"/>
          </p:cNvSpPr>
          <p:nvPr>
            <p:ph type="dt" sz="half" idx="10"/>
          </p:nvPr>
        </p:nvSpPr>
        <p:spPr/>
        <p:txBody>
          <a:bodyPr/>
          <a:lstStyle/>
          <a:p>
            <a:fld id="{71162374-E575-4CF4-AE9C-99AD094CC6C8}" type="datetime1">
              <a:rPr lang="en-US" smtClean="0"/>
              <a:t>3/25/2025</a:t>
            </a:fld>
            <a:endParaRPr lang="en-US"/>
          </a:p>
        </p:txBody>
      </p:sp>
      <p:sp>
        <p:nvSpPr>
          <p:cNvPr id="4" name="Footer Placeholder 3">
            <a:extLst>
              <a:ext uri="{FF2B5EF4-FFF2-40B4-BE49-F238E27FC236}">
                <a16:creationId xmlns:a16="http://schemas.microsoft.com/office/drawing/2014/main" id="{F7F135D1-A33C-D115-BEC8-BAE478A6725D}"/>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6CA3E611-2327-FC97-6510-145338C5702E}"/>
              </a:ext>
            </a:extLst>
          </p:cNvPr>
          <p:cNvSpPr>
            <a:spLocks noGrp="1"/>
          </p:cNvSpPr>
          <p:nvPr>
            <p:ph type="sldNum" sz="quarter" idx="12"/>
          </p:nvPr>
        </p:nvSpPr>
        <p:spPr/>
        <p:txBody>
          <a:bodyPr/>
          <a:lstStyle/>
          <a:p>
            <a:fld id="{B6F15528-21DE-4FAA-801E-634DDDAF4B2B}" type="slidenum">
              <a:rPr lang="en-US" smtClean="0"/>
              <a:pPr/>
              <a:t>32</a:t>
            </a:fld>
            <a:endParaRPr lang="en-US"/>
          </a:p>
        </p:txBody>
      </p:sp>
      <p:sp>
        <p:nvSpPr>
          <p:cNvPr id="6" name="Title 5">
            <a:extLst>
              <a:ext uri="{FF2B5EF4-FFF2-40B4-BE49-F238E27FC236}">
                <a16:creationId xmlns:a16="http://schemas.microsoft.com/office/drawing/2014/main" id="{9EAA252C-3DD2-A3F3-23C1-85BF58E5F627}"/>
              </a:ext>
            </a:extLst>
          </p:cNvPr>
          <p:cNvSpPr>
            <a:spLocks noGrp="1"/>
          </p:cNvSpPr>
          <p:nvPr>
            <p:ph type="title"/>
          </p:nvPr>
        </p:nvSpPr>
        <p:spPr/>
        <p:txBody>
          <a:bodyPr/>
          <a:lstStyle/>
          <a:p>
            <a:r>
              <a:rPr lang="en-US" dirty="0"/>
              <a:t>Key Features</a:t>
            </a:r>
          </a:p>
        </p:txBody>
      </p:sp>
    </p:spTree>
    <p:extLst>
      <p:ext uri="{BB962C8B-B14F-4D97-AF65-F5344CB8AC3E}">
        <p14:creationId xmlns:p14="http://schemas.microsoft.com/office/powerpoint/2010/main" val="19811452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1E1D8D-FD15-658B-3D7C-530480C86362}"/>
              </a:ext>
            </a:extLst>
          </p:cNvPr>
          <p:cNvSpPr>
            <a:spLocks noGrp="1"/>
          </p:cNvSpPr>
          <p:nvPr>
            <p:ph idx="1"/>
          </p:nvPr>
        </p:nvSpPr>
        <p:spPr/>
        <p:txBody>
          <a:bodyPr>
            <a:normAutofit fontScale="92500" lnSpcReduction="20000"/>
          </a:bodyPr>
          <a:lstStyle/>
          <a:p>
            <a:r>
              <a:rPr lang="en-US" b="0" i="0" dirty="0">
                <a:solidFill>
                  <a:srgbClr val="0F0F0F"/>
                </a:solidFill>
                <a:effectLst/>
                <a:latin typeface="Söhne"/>
              </a:rPr>
              <a:t>Some strategies to mitigate </a:t>
            </a:r>
            <a:r>
              <a:rPr lang="en-US" b="0" i="0" dirty="0">
                <a:solidFill>
                  <a:srgbClr val="FF0000"/>
                </a:solidFill>
                <a:effectLst/>
                <a:latin typeface="Söhne"/>
              </a:rPr>
              <a:t>Mode collapse</a:t>
            </a:r>
            <a:r>
              <a:rPr lang="en-US" b="0" i="0" dirty="0">
                <a:solidFill>
                  <a:srgbClr val="0F0F0F"/>
                </a:solidFill>
                <a:effectLst/>
                <a:latin typeface="Söhne"/>
              </a:rPr>
              <a:t>:</a:t>
            </a:r>
          </a:p>
          <a:p>
            <a:r>
              <a:rPr lang="en-US" b="1" dirty="0"/>
              <a:t>Adding Noise to Inputs</a:t>
            </a:r>
            <a:r>
              <a:rPr lang="en-US" dirty="0"/>
              <a:t>: </a:t>
            </a:r>
          </a:p>
          <a:p>
            <a:pPr lvl="1"/>
            <a:r>
              <a:rPr lang="en-US" dirty="0">
                <a:solidFill>
                  <a:srgbClr val="FF0000"/>
                </a:solidFill>
              </a:rPr>
              <a:t>Introducing noise to the inputs of the discriminator can prevent the discriminator from becoming too confident</a:t>
            </a:r>
            <a:r>
              <a:rPr lang="en-US" dirty="0"/>
              <a:t>. </a:t>
            </a:r>
          </a:p>
          <a:p>
            <a:pPr lvl="1"/>
            <a:r>
              <a:rPr lang="en-US" dirty="0"/>
              <a:t>This uncertainty can prevent the generator from exploiting weaknesses in the discriminator, leading to a more stable and diverse output.</a:t>
            </a:r>
          </a:p>
          <a:p>
            <a:r>
              <a:rPr lang="en-US" b="1" dirty="0"/>
              <a:t>Regularization Techniques</a:t>
            </a:r>
            <a:r>
              <a:rPr lang="en-US" dirty="0"/>
              <a:t>: </a:t>
            </a:r>
          </a:p>
          <a:p>
            <a:pPr lvl="1"/>
            <a:r>
              <a:rPr lang="en-US" dirty="0"/>
              <a:t>Applying regularization methods like gradient penalty or weight normalization can help in stabilizing the training and thus prevent mode collapse.</a:t>
            </a:r>
          </a:p>
          <a:p>
            <a:r>
              <a:rPr lang="en-US" b="1" i="0" dirty="0">
                <a:effectLst/>
                <a:latin typeface="Söhne"/>
              </a:rPr>
              <a:t>Using Different Architectures or Loss Functions</a:t>
            </a:r>
            <a:r>
              <a:rPr lang="en-US" b="0" i="0" dirty="0">
                <a:solidFill>
                  <a:srgbClr val="0F0F0F"/>
                </a:solidFill>
                <a:effectLst/>
                <a:latin typeface="Söhne"/>
              </a:rPr>
              <a:t>: </a:t>
            </a:r>
          </a:p>
          <a:p>
            <a:pPr lvl="1"/>
            <a:r>
              <a:rPr lang="en-US" b="0" i="0" dirty="0">
                <a:solidFill>
                  <a:srgbClr val="0F0F0F"/>
                </a:solidFill>
                <a:effectLst/>
                <a:latin typeface="Söhne"/>
              </a:rPr>
              <a:t>Sometimes, simply changing the architecture of the GAN or using a different loss function can mitigate mode collapse.</a:t>
            </a:r>
            <a:endParaRPr lang="en-US" dirty="0"/>
          </a:p>
          <a:p>
            <a:r>
              <a:rPr lang="en-US" b="1" dirty="0"/>
              <a:t>Conditional GANs</a:t>
            </a:r>
          </a:p>
        </p:txBody>
      </p:sp>
      <p:sp>
        <p:nvSpPr>
          <p:cNvPr id="3" name="Date Placeholder 2">
            <a:extLst>
              <a:ext uri="{FF2B5EF4-FFF2-40B4-BE49-F238E27FC236}">
                <a16:creationId xmlns:a16="http://schemas.microsoft.com/office/drawing/2014/main" id="{19F0E1FB-6A8D-B98C-1B05-02AF58C47FEE}"/>
              </a:ext>
            </a:extLst>
          </p:cNvPr>
          <p:cNvSpPr>
            <a:spLocks noGrp="1"/>
          </p:cNvSpPr>
          <p:nvPr>
            <p:ph type="dt" sz="half" idx="10"/>
          </p:nvPr>
        </p:nvSpPr>
        <p:spPr/>
        <p:txBody>
          <a:bodyPr/>
          <a:lstStyle/>
          <a:p>
            <a:fld id="{1D71E83A-C7D3-44A1-986B-6B97F1FD8AA0}" type="datetime1">
              <a:rPr lang="en-US" smtClean="0"/>
              <a:t>3/25/2025</a:t>
            </a:fld>
            <a:endParaRPr lang="en-US"/>
          </a:p>
        </p:txBody>
      </p:sp>
      <p:sp>
        <p:nvSpPr>
          <p:cNvPr id="4" name="Footer Placeholder 3">
            <a:extLst>
              <a:ext uri="{FF2B5EF4-FFF2-40B4-BE49-F238E27FC236}">
                <a16:creationId xmlns:a16="http://schemas.microsoft.com/office/drawing/2014/main" id="{B9A3D8C9-E5AB-6177-47A6-312019B2F4EF}"/>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D3A78222-CA96-9FE2-477A-FB88E91E9BBB}"/>
              </a:ext>
            </a:extLst>
          </p:cNvPr>
          <p:cNvSpPr>
            <a:spLocks noGrp="1"/>
          </p:cNvSpPr>
          <p:nvPr>
            <p:ph type="sldNum" sz="quarter" idx="12"/>
          </p:nvPr>
        </p:nvSpPr>
        <p:spPr/>
        <p:txBody>
          <a:bodyPr/>
          <a:lstStyle/>
          <a:p>
            <a:fld id="{B6F15528-21DE-4FAA-801E-634DDDAF4B2B}" type="slidenum">
              <a:rPr lang="en-US" smtClean="0"/>
              <a:pPr/>
              <a:t>33</a:t>
            </a:fld>
            <a:endParaRPr lang="en-US"/>
          </a:p>
        </p:txBody>
      </p:sp>
      <p:sp>
        <p:nvSpPr>
          <p:cNvPr id="6" name="Title 5">
            <a:extLst>
              <a:ext uri="{FF2B5EF4-FFF2-40B4-BE49-F238E27FC236}">
                <a16:creationId xmlns:a16="http://schemas.microsoft.com/office/drawing/2014/main" id="{B87BB7DF-151F-486C-C67F-773F065F7212}"/>
              </a:ext>
            </a:extLst>
          </p:cNvPr>
          <p:cNvSpPr>
            <a:spLocks noGrp="1"/>
          </p:cNvSpPr>
          <p:nvPr>
            <p:ph type="title"/>
          </p:nvPr>
        </p:nvSpPr>
        <p:spPr/>
        <p:txBody>
          <a:bodyPr/>
          <a:lstStyle/>
          <a:p>
            <a:r>
              <a:rPr lang="en-US" dirty="0"/>
              <a:t>Key challenges</a:t>
            </a:r>
          </a:p>
        </p:txBody>
      </p:sp>
    </p:spTree>
    <p:extLst>
      <p:ext uri="{BB962C8B-B14F-4D97-AF65-F5344CB8AC3E}">
        <p14:creationId xmlns:p14="http://schemas.microsoft.com/office/powerpoint/2010/main" val="1230272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4834C4D-30A0-C397-78EF-94B542E70A12}"/>
              </a:ext>
            </a:extLst>
          </p:cNvPr>
          <p:cNvPicPr>
            <a:picLocks noGrp="1" noChangeAspect="1"/>
          </p:cNvPicPr>
          <p:nvPr>
            <p:ph idx="1"/>
          </p:nvPr>
        </p:nvPicPr>
        <p:blipFill>
          <a:blip r:embed="rId2"/>
          <a:stretch>
            <a:fillRect/>
          </a:stretch>
        </p:blipFill>
        <p:spPr>
          <a:xfrm>
            <a:off x="1864019" y="1600200"/>
            <a:ext cx="8463961" cy="4525963"/>
          </a:xfrm>
        </p:spPr>
      </p:pic>
      <p:sp>
        <p:nvSpPr>
          <p:cNvPr id="3" name="Date Placeholder 2">
            <a:extLst>
              <a:ext uri="{FF2B5EF4-FFF2-40B4-BE49-F238E27FC236}">
                <a16:creationId xmlns:a16="http://schemas.microsoft.com/office/drawing/2014/main" id="{B724013F-2513-922F-5CA6-847F77425C1E}"/>
              </a:ext>
            </a:extLst>
          </p:cNvPr>
          <p:cNvSpPr>
            <a:spLocks noGrp="1"/>
          </p:cNvSpPr>
          <p:nvPr>
            <p:ph type="dt" sz="half" idx="10"/>
          </p:nvPr>
        </p:nvSpPr>
        <p:spPr/>
        <p:txBody>
          <a:bodyPr/>
          <a:lstStyle/>
          <a:p>
            <a:fld id="{97D94CC8-2E34-41F3-9E7A-C7F801EBA7D5}" type="datetime1">
              <a:rPr lang="en-US" smtClean="0"/>
              <a:t>3/25/2025</a:t>
            </a:fld>
            <a:endParaRPr lang="en-US"/>
          </a:p>
        </p:txBody>
      </p:sp>
      <p:sp>
        <p:nvSpPr>
          <p:cNvPr id="4" name="Footer Placeholder 3">
            <a:extLst>
              <a:ext uri="{FF2B5EF4-FFF2-40B4-BE49-F238E27FC236}">
                <a16:creationId xmlns:a16="http://schemas.microsoft.com/office/drawing/2014/main" id="{CF837124-0D26-65FE-11CB-3689BC342861}"/>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7A2FBF54-9B19-1EEA-060B-AF5A3AE7AF73}"/>
              </a:ext>
            </a:extLst>
          </p:cNvPr>
          <p:cNvSpPr>
            <a:spLocks noGrp="1"/>
          </p:cNvSpPr>
          <p:nvPr>
            <p:ph type="sldNum" sz="quarter" idx="12"/>
          </p:nvPr>
        </p:nvSpPr>
        <p:spPr/>
        <p:txBody>
          <a:bodyPr/>
          <a:lstStyle/>
          <a:p>
            <a:fld id="{B6F15528-21DE-4FAA-801E-634DDDAF4B2B}" type="slidenum">
              <a:rPr lang="en-US" smtClean="0"/>
              <a:pPr/>
              <a:t>34</a:t>
            </a:fld>
            <a:endParaRPr lang="en-US"/>
          </a:p>
        </p:txBody>
      </p:sp>
      <p:sp>
        <p:nvSpPr>
          <p:cNvPr id="6" name="Title 5">
            <a:extLst>
              <a:ext uri="{FF2B5EF4-FFF2-40B4-BE49-F238E27FC236}">
                <a16:creationId xmlns:a16="http://schemas.microsoft.com/office/drawing/2014/main" id="{73BAAE3C-5602-609E-5682-948DD796F5CF}"/>
              </a:ext>
            </a:extLst>
          </p:cNvPr>
          <p:cNvSpPr>
            <a:spLocks noGrp="1"/>
          </p:cNvSpPr>
          <p:nvPr>
            <p:ph type="title"/>
          </p:nvPr>
        </p:nvSpPr>
        <p:spPr/>
        <p:txBody>
          <a:bodyPr/>
          <a:lstStyle/>
          <a:p>
            <a:r>
              <a:rPr lang="en-US" dirty="0"/>
              <a:t>DCGANs Results</a:t>
            </a:r>
          </a:p>
        </p:txBody>
      </p:sp>
    </p:spTree>
    <p:extLst>
      <p:ext uri="{BB962C8B-B14F-4D97-AF65-F5344CB8AC3E}">
        <p14:creationId xmlns:p14="http://schemas.microsoft.com/office/powerpoint/2010/main" val="28862588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BDE770EA-3A21-D29C-A89E-CAD38C857B6C}"/>
              </a:ext>
            </a:extLst>
          </p:cNvPr>
          <p:cNvPicPr>
            <a:picLocks noGrp="1" noChangeAspect="1"/>
          </p:cNvPicPr>
          <p:nvPr>
            <p:ph idx="1"/>
          </p:nvPr>
        </p:nvPicPr>
        <p:blipFill>
          <a:blip r:embed="rId2"/>
          <a:stretch>
            <a:fillRect/>
          </a:stretch>
        </p:blipFill>
        <p:spPr>
          <a:xfrm>
            <a:off x="990600" y="1600200"/>
            <a:ext cx="9753600" cy="4884408"/>
          </a:xfrm>
        </p:spPr>
      </p:pic>
      <p:sp>
        <p:nvSpPr>
          <p:cNvPr id="3" name="Date Placeholder 2">
            <a:extLst>
              <a:ext uri="{FF2B5EF4-FFF2-40B4-BE49-F238E27FC236}">
                <a16:creationId xmlns:a16="http://schemas.microsoft.com/office/drawing/2014/main" id="{D3E99013-E759-7394-FDEA-66980182F9FB}"/>
              </a:ext>
            </a:extLst>
          </p:cNvPr>
          <p:cNvSpPr>
            <a:spLocks noGrp="1"/>
          </p:cNvSpPr>
          <p:nvPr>
            <p:ph type="dt" sz="half" idx="10"/>
          </p:nvPr>
        </p:nvSpPr>
        <p:spPr/>
        <p:txBody>
          <a:bodyPr/>
          <a:lstStyle/>
          <a:p>
            <a:fld id="{FF538AA1-4FF2-4219-AB6C-ED1A78738B2A}" type="datetime1">
              <a:rPr lang="en-US" smtClean="0"/>
              <a:t>3/25/2025</a:t>
            </a:fld>
            <a:endParaRPr lang="en-US"/>
          </a:p>
        </p:txBody>
      </p:sp>
      <p:sp>
        <p:nvSpPr>
          <p:cNvPr id="4" name="Footer Placeholder 3">
            <a:extLst>
              <a:ext uri="{FF2B5EF4-FFF2-40B4-BE49-F238E27FC236}">
                <a16:creationId xmlns:a16="http://schemas.microsoft.com/office/drawing/2014/main" id="{455C10BB-9255-D2C2-0907-C09664F3F64F}"/>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2CBDA330-9A2B-D085-7DF6-1E1D9493833D}"/>
              </a:ext>
            </a:extLst>
          </p:cNvPr>
          <p:cNvSpPr>
            <a:spLocks noGrp="1"/>
          </p:cNvSpPr>
          <p:nvPr>
            <p:ph type="sldNum" sz="quarter" idx="12"/>
          </p:nvPr>
        </p:nvSpPr>
        <p:spPr/>
        <p:txBody>
          <a:bodyPr/>
          <a:lstStyle/>
          <a:p>
            <a:fld id="{B6F15528-21DE-4FAA-801E-634DDDAF4B2B}" type="slidenum">
              <a:rPr lang="en-US" smtClean="0"/>
              <a:pPr/>
              <a:t>35</a:t>
            </a:fld>
            <a:endParaRPr lang="en-US"/>
          </a:p>
        </p:txBody>
      </p:sp>
      <p:sp>
        <p:nvSpPr>
          <p:cNvPr id="6" name="Title 5">
            <a:extLst>
              <a:ext uri="{FF2B5EF4-FFF2-40B4-BE49-F238E27FC236}">
                <a16:creationId xmlns:a16="http://schemas.microsoft.com/office/drawing/2014/main" id="{13290CC0-1E96-1466-40EC-AA43790A916D}"/>
              </a:ext>
            </a:extLst>
          </p:cNvPr>
          <p:cNvSpPr>
            <a:spLocks noGrp="1"/>
          </p:cNvSpPr>
          <p:nvPr>
            <p:ph type="title"/>
          </p:nvPr>
        </p:nvSpPr>
        <p:spPr/>
        <p:txBody>
          <a:bodyPr/>
          <a:lstStyle/>
          <a:p>
            <a:r>
              <a:rPr lang="en-US" dirty="0"/>
              <a:t>DCGANs Results</a:t>
            </a:r>
          </a:p>
        </p:txBody>
      </p:sp>
    </p:spTree>
    <p:extLst>
      <p:ext uri="{BB962C8B-B14F-4D97-AF65-F5344CB8AC3E}">
        <p14:creationId xmlns:p14="http://schemas.microsoft.com/office/powerpoint/2010/main" val="2593784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1FD931-B16C-46D4-1A39-E8FD187AD6CD}"/>
              </a:ext>
            </a:extLst>
          </p:cNvPr>
          <p:cNvSpPr>
            <a:spLocks noGrp="1"/>
          </p:cNvSpPr>
          <p:nvPr>
            <p:ph idx="1"/>
          </p:nvPr>
        </p:nvSpPr>
        <p:spPr/>
        <p:txBody>
          <a:bodyPr/>
          <a:lstStyle/>
          <a:p>
            <a:r>
              <a:rPr lang="en-US" dirty="0"/>
              <a:t>Architecture guidelines for stable Deep Convolutional GANs </a:t>
            </a:r>
          </a:p>
          <a:p>
            <a:pPr lvl="1"/>
            <a:r>
              <a:rPr lang="en-US" dirty="0"/>
              <a:t>Replace any pooling layers with </a:t>
            </a:r>
            <a:r>
              <a:rPr lang="en-US" dirty="0">
                <a:solidFill>
                  <a:srgbClr val="FF0000"/>
                </a:solidFill>
              </a:rPr>
              <a:t>strided convolutions (discriminator) and fractional-strided convolutions (generator)</a:t>
            </a:r>
            <a:r>
              <a:rPr lang="en-US" dirty="0"/>
              <a:t>.</a:t>
            </a:r>
          </a:p>
          <a:p>
            <a:pPr lvl="1"/>
            <a:r>
              <a:rPr lang="en-US" dirty="0"/>
              <a:t>Use </a:t>
            </a:r>
            <a:r>
              <a:rPr lang="en-US" dirty="0" err="1"/>
              <a:t>Batchnorm</a:t>
            </a:r>
            <a:r>
              <a:rPr lang="en-US" dirty="0"/>
              <a:t> in both the generator and the discriminator. </a:t>
            </a:r>
          </a:p>
          <a:p>
            <a:pPr lvl="1"/>
            <a:r>
              <a:rPr lang="en-US" dirty="0"/>
              <a:t>Remove fully connected hidden layers for deeper architectures. </a:t>
            </a:r>
          </a:p>
          <a:p>
            <a:pPr lvl="1"/>
            <a:r>
              <a:rPr lang="en-US" dirty="0"/>
              <a:t>Use </a:t>
            </a:r>
            <a:r>
              <a:rPr lang="en-US" dirty="0" err="1"/>
              <a:t>ReLU</a:t>
            </a:r>
            <a:r>
              <a:rPr lang="en-US" dirty="0"/>
              <a:t> activation in generator for all layers except for the output, which uses Tanh. </a:t>
            </a:r>
          </a:p>
          <a:p>
            <a:pPr lvl="1"/>
            <a:r>
              <a:rPr lang="en-US" dirty="0"/>
              <a:t>Use </a:t>
            </a:r>
            <a:r>
              <a:rPr lang="en-US" dirty="0" err="1"/>
              <a:t>LeakyReLU</a:t>
            </a:r>
            <a:r>
              <a:rPr lang="en-US" dirty="0"/>
              <a:t> activation in the discriminator for all layers.</a:t>
            </a:r>
          </a:p>
        </p:txBody>
      </p:sp>
      <p:sp>
        <p:nvSpPr>
          <p:cNvPr id="3" name="Date Placeholder 2">
            <a:extLst>
              <a:ext uri="{FF2B5EF4-FFF2-40B4-BE49-F238E27FC236}">
                <a16:creationId xmlns:a16="http://schemas.microsoft.com/office/drawing/2014/main" id="{707A1105-789B-7C90-4C7F-38759F6FF9D1}"/>
              </a:ext>
            </a:extLst>
          </p:cNvPr>
          <p:cNvSpPr>
            <a:spLocks noGrp="1"/>
          </p:cNvSpPr>
          <p:nvPr>
            <p:ph type="dt" sz="half" idx="10"/>
          </p:nvPr>
        </p:nvSpPr>
        <p:spPr/>
        <p:txBody>
          <a:bodyPr/>
          <a:lstStyle/>
          <a:p>
            <a:fld id="{40928907-6531-41C7-A7C5-712E23340855}" type="datetime1">
              <a:rPr lang="en-US" smtClean="0"/>
              <a:t>3/25/2025</a:t>
            </a:fld>
            <a:endParaRPr lang="en-US"/>
          </a:p>
        </p:txBody>
      </p:sp>
      <p:sp>
        <p:nvSpPr>
          <p:cNvPr id="4" name="Footer Placeholder 3">
            <a:extLst>
              <a:ext uri="{FF2B5EF4-FFF2-40B4-BE49-F238E27FC236}">
                <a16:creationId xmlns:a16="http://schemas.microsoft.com/office/drawing/2014/main" id="{E4E0DCEF-6FD9-1363-87AB-16E96957E189}"/>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DBC35130-165F-1356-B6F5-0D43F6B4F17F}"/>
              </a:ext>
            </a:extLst>
          </p:cNvPr>
          <p:cNvSpPr>
            <a:spLocks noGrp="1"/>
          </p:cNvSpPr>
          <p:nvPr>
            <p:ph type="sldNum" sz="quarter" idx="12"/>
          </p:nvPr>
        </p:nvSpPr>
        <p:spPr/>
        <p:txBody>
          <a:bodyPr/>
          <a:lstStyle/>
          <a:p>
            <a:fld id="{B6F15528-21DE-4FAA-801E-634DDDAF4B2B}" type="slidenum">
              <a:rPr lang="en-US" smtClean="0"/>
              <a:pPr/>
              <a:t>36</a:t>
            </a:fld>
            <a:endParaRPr lang="en-US"/>
          </a:p>
        </p:txBody>
      </p:sp>
      <p:sp>
        <p:nvSpPr>
          <p:cNvPr id="6" name="Title 5">
            <a:extLst>
              <a:ext uri="{FF2B5EF4-FFF2-40B4-BE49-F238E27FC236}">
                <a16:creationId xmlns:a16="http://schemas.microsoft.com/office/drawing/2014/main" id="{D92FBFCE-15F7-1016-CA2C-7901CB1E5049}"/>
              </a:ext>
            </a:extLst>
          </p:cNvPr>
          <p:cNvSpPr>
            <a:spLocks noGrp="1"/>
          </p:cNvSpPr>
          <p:nvPr>
            <p:ph type="title"/>
          </p:nvPr>
        </p:nvSpPr>
        <p:spPr/>
        <p:txBody>
          <a:bodyPr/>
          <a:lstStyle/>
          <a:p>
            <a:r>
              <a:rPr lang="en-US" dirty="0"/>
              <a:t>Guidelines for DCGANs</a:t>
            </a:r>
          </a:p>
        </p:txBody>
      </p:sp>
    </p:spTree>
    <p:extLst>
      <p:ext uri="{BB962C8B-B14F-4D97-AF65-F5344CB8AC3E}">
        <p14:creationId xmlns:p14="http://schemas.microsoft.com/office/powerpoint/2010/main" val="40787569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BDF034D-835A-AD1E-500B-8A33B756F157}"/>
              </a:ext>
            </a:extLst>
          </p:cNvPr>
          <p:cNvSpPr>
            <a:spLocks noGrp="1"/>
          </p:cNvSpPr>
          <p:nvPr>
            <p:ph type="dt" sz="half" idx="10"/>
          </p:nvPr>
        </p:nvSpPr>
        <p:spPr/>
        <p:txBody>
          <a:bodyPr/>
          <a:lstStyle/>
          <a:p>
            <a:fld id="{7C2AC5D5-B638-42F3-A58D-CC9923A7BF70}" type="datetime1">
              <a:rPr lang="en-US" smtClean="0"/>
              <a:t>3/25/2025</a:t>
            </a:fld>
            <a:endParaRPr lang="en-US"/>
          </a:p>
        </p:txBody>
      </p:sp>
      <p:sp>
        <p:nvSpPr>
          <p:cNvPr id="4" name="Footer Placeholder 3">
            <a:extLst>
              <a:ext uri="{FF2B5EF4-FFF2-40B4-BE49-F238E27FC236}">
                <a16:creationId xmlns:a16="http://schemas.microsoft.com/office/drawing/2014/main" id="{6012A9A8-69F0-E468-1C21-2B5E5C2CCF82}"/>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3E50CDAB-BC5F-6E72-6AE2-691AAD02C4A8}"/>
              </a:ext>
            </a:extLst>
          </p:cNvPr>
          <p:cNvSpPr>
            <a:spLocks noGrp="1"/>
          </p:cNvSpPr>
          <p:nvPr>
            <p:ph type="sldNum" sz="quarter" idx="12"/>
          </p:nvPr>
        </p:nvSpPr>
        <p:spPr/>
        <p:txBody>
          <a:bodyPr/>
          <a:lstStyle/>
          <a:p>
            <a:fld id="{B6F15528-21DE-4FAA-801E-634DDDAF4B2B}" type="slidenum">
              <a:rPr lang="en-US" smtClean="0"/>
              <a:pPr/>
              <a:t>37</a:t>
            </a:fld>
            <a:endParaRPr lang="en-US"/>
          </a:p>
        </p:txBody>
      </p:sp>
      <p:sp>
        <p:nvSpPr>
          <p:cNvPr id="6" name="Title 5">
            <a:extLst>
              <a:ext uri="{FF2B5EF4-FFF2-40B4-BE49-F238E27FC236}">
                <a16:creationId xmlns:a16="http://schemas.microsoft.com/office/drawing/2014/main" id="{4EBF19E0-568F-F9E4-0D36-6F6418D58D95}"/>
              </a:ext>
            </a:extLst>
          </p:cNvPr>
          <p:cNvSpPr>
            <a:spLocks noGrp="1"/>
          </p:cNvSpPr>
          <p:nvPr>
            <p:ph type="title"/>
          </p:nvPr>
        </p:nvSpPr>
        <p:spPr>
          <a:xfrm>
            <a:off x="457200" y="2160814"/>
            <a:ext cx="10972800" cy="1257300"/>
          </a:xfrm>
        </p:spPr>
        <p:txBody>
          <a:bodyPr/>
          <a:lstStyle/>
          <a:p>
            <a:r>
              <a:rPr lang="en-US" dirty="0"/>
              <a:t>Conditional Generative Adversarial Nets </a:t>
            </a:r>
            <a:br>
              <a:rPr lang="en-US" dirty="0"/>
            </a:br>
            <a:r>
              <a:rPr lang="en-US" dirty="0"/>
              <a:t>Conditional GANs</a:t>
            </a:r>
          </a:p>
        </p:txBody>
      </p:sp>
      <p:pic>
        <p:nvPicPr>
          <p:cNvPr id="7" name="Picture 6">
            <a:extLst>
              <a:ext uri="{FF2B5EF4-FFF2-40B4-BE49-F238E27FC236}">
                <a16:creationId xmlns:a16="http://schemas.microsoft.com/office/drawing/2014/main" id="{A83AEF76-DE7D-93CB-AF14-904BDA2C9B9E}"/>
              </a:ext>
            </a:extLst>
          </p:cNvPr>
          <p:cNvPicPr>
            <a:picLocks noChangeAspect="1"/>
          </p:cNvPicPr>
          <p:nvPr/>
        </p:nvPicPr>
        <p:blipFill>
          <a:blip r:embed="rId2"/>
          <a:stretch>
            <a:fillRect/>
          </a:stretch>
        </p:blipFill>
        <p:spPr>
          <a:xfrm>
            <a:off x="1600200" y="4191000"/>
            <a:ext cx="8041242" cy="1794554"/>
          </a:xfrm>
          <a:prstGeom prst="rect">
            <a:avLst/>
          </a:prstGeom>
        </p:spPr>
      </p:pic>
    </p:spTree>
    <p:extLst>
      <p:ext uri="{BB962C8B-B14F-4D97-AF65-F5344CB8AC3E}">
        <p14:creationId xmlns:p14="http://schemas.microsoft.com/office/powerpoint/2010/main" val="29511178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08E8D12-3158-C82B-D0EA-B2604A024A5F}"/>
              </a:ext>
            </a:extLst>
          </p:cNvPr>
          <p:cNvSpPr>
            <a:spLocks noGrp="1"/>
          </p:cNvSpPr>
          <p:nvPr>
            <p:ph idx="1"/>
          </p:nvPr>
        </p:nvSpPr>
        <p:spPr/>
        <p:txBody>
          <a:bodyPr>
            <a:normAutofit fontScale="92500" lnSpcReduction="20000"/>
          </a:bodyPr>
          <a:lstStyle/>
          <a:p>
            <a:r>
              <a:rPr lang="en-US" sz="3200" b="1" i="0" dirty="0">
                <a:solidFill>
                  <a:srgbClr val="0F0F0F"/>
                </a:solidFill>
                <a:effectLst/>
                <a:latin typeface="Söhne"/>
              </a:rPr>
              <a:t>Conditional Generative Adversarial Nets </a:t>
            </a:r>
            <a:r>
              <a:rPr lang="en-US" sz="3200" b="0" i="0" dirty="0">
                <a:solidFill>
                  <a:srgbClr val="0F0F0F"/>
                </a:solidFill>
                <a:effectLst/>
                <a:latin typeface="Söhne"/>
              </a:rPr>
              <a:t>(</a:t>
            </a:r>
            <a:r>
              <a:rPr lang="en-US" sz="3200" dirty="0">
                <a:solidFill>
                  <a:srgbClr val="0F0F0F"/>
                </a:solidFill>
                <a:latin typeface="Söhne"/>
              </a:rPr>
              <a:t>Conditional </a:t>
            </a:r>
            <a:r>
              <a:rPr lang="en-US" sz="3200" b="0" i="0" dirty="0">
                <a:solidFill>
                  <a:srgbClr val="0F0F0F"/>
                </a:solidFill>
                <a:effectLst/>
                <a:latin typeface="Söhne"/>
              </a:rPr>
              <a:t>GANs) are an extension of the original Generative Adversarial Networks (GANs) framework</a:t>
            </a:r>
          </a:p>
          <a:p>
            <a:r>
              <a:rPr lang="en-US" sz="3200" dirty="0">
                <a:solidFill>
                  <a:srgbClr val="0F0F0F"/>
                </a:solidFill>
                <a:latin typeface="Söhne"/>
              </a:rPr>
              <a:t>It </a:t>
            </a:r>
            <a:r>
              <a:rPr lang="en-US" sz="3200" b="0" i="0" dirty="0">
                <a:solidFill>
                  <a:srgbClr val="0F0F0F"/>
                </a:solidFill>
                <a:effectLst/>
                <a:latin typeface="Söhne"/>
              </a:rPr>
              <a:t>incorporates </a:t>
            </a:r>
            <a:r>
              <a:rPr lang="en-US" sz="3200" b="0" i="0" dirty="0">
                <a:solidFill>
                  <a:srgbClr val="00B0F0"/>
                </a:solidFill>
                <a:effectLst/>
                <a:latin typeface="Söhne"/>
              </a:rPr>
              <a:t>conditional information into the data generation process</a:t>
            </a:r>
            <a:r>
              <a:rPr lang="en-US" sz="3200" b="0" i="0" dirty="0">
                <a:solidFill>
                  <a:srgbClr val="0F0F0F"/>
                </a:solidFill>
                <a:effectLst/>
                <a:latin typeface="Söhne"/>
              </a:rPr>
              <a:t>.</a:t>
            </a:r>
          </a:p>
          <a:p>
            <a:r>
              <a:rPr lang="en-US" sz="3200" b="0" i="0" dirty="0">
                <a:solidFill>
                  <a:srgbClr val="0F0F0F"/>
                </a:solidFill>
                <a:effectLst/>
                <a:latin typeface="Söhne"/>
              </a:rPr>
              <a:t>Both the generator and discriminator are provided with</a:t>
            </a:r>
            <a:r>
              <a:rPr lang="en-US" sz="3200" b="0" i="0" dirty="0">
                <a:solidFill>
                  <a:srgbClr val="00B0F0"/>
                </a:solidFill>
                <a:effectLst/>
                <a:latin typeface="Söhne"/>
              </a:rPr>
              <a:t> additional conditional dat</a:t>
            </a:r>
            <a:r>
              <a:rPr lang="en-US" sz="3200" b="0" i="0" dirty="0">
                <a:solidFill>
                  <a:srgbClr val="0F0F0F"/>
                </a:solidFill>
                <a:effectLst/>
                <a:latin typeface="Söhne"/>
              </a:rPr>
              <a:t>a</a:t>
            </a:r>
          </a:p>
          <a:p>
            <a:pPr lvl="1"/>
            <a:r>
              <a:rPr lang="en-US" sz="2800" b="0" i="0" dirty="0">
                <a:solidFill>
                  <a:srgbClr val="FF0000"/>
                </a:solidFill>
                <a:effectLst/>
                <a:latin typeface="Söhne"/>
              </a:rPr>
              <a:t>class labels or part of data features</a:t>
            </a:r>
          </a:p>
          <a:p>
            <a:r>
              <a:rPr lang="en-US" sz="3200" b="0" i="0" dirty="0">
                <a:solidFill>
                  <a:srgbClr val="0F0F0F"/>
                </a:solidFill>
                <a:effectLst/>
                <a:latin typeface="Söhne"/>
              </a:rPr>
              <a:t>This allows the generated data to be more specific to the given condition</a:t>
            </a:r>
          </a:p>
          <a:p>
            <a:pPr lvl="1"/>
            <a:r>
              <a:rPr lang="en-US" sz="2800" b="0" i="0" dirty="0">
                <a:solidFill>
                  <a:srgbClr val="0F0F0F"/>
                </a:solidFill>
                <a:effectLst/>
                <a:latin typeface="Söhne"/>
              </a:rPr>
              <a:t>More </a:t>
            </a:r>
            <a:r>
              <a:rPr lang="en-US" sz="2800" b="0" i="0" dirty="0">
                <a:solidFill>
                  <a:srgbClr val="FF0000"/>
                </a:solidFill>
                <a:effectLst/>
                <a:latin typeface="Söhne"/>
              </a:rPr>
              <a:t>controlled and diverse data generation</a:t>
            </a:r>
            <a:r>
              <a:rPr lang="en-US" sz="2800" b="0" i="0" dirty="0">
                <a:solidFill>
                  <a:srgbClr val="0F0F0F"/>
                </a:solidFill>
                <a:effectLst/>
                <a:latin typeface="Söhne"/>
              </a:rPr>
              <a:t>.</a:t>
            </a:r>
          </a:p>
        </p:txBody>
      </p:sp>
      <p:sp>
        <p:nvSpPr>
          <p:cNvPr id="3" name="Date Placeholder 2">
            <a:extLst>
              <a:ext uri="{FF2B5EF4-FFF2-40B4-BE49-F238E27FC236}">
                <a16:creationId xmlns:a16="http://schemas.microsoft.com/office/drawing/2014/main" id="{7A6A6389-C722-7B5B-EA11-22A2B7BBE97A}"/>
              </a:ext>
            </a:extLst>
          </p:cNvPr>
          <p:cNvSpPr>
            <a:spLocks noGrp="1"/>
          </p:cNvSpPr>
          <p:nvPr>
            <p:ph type="dt" sz="half" idx="10"/>
          </p:nvPr>
        </p:nvSpPr>
        <p:spPr/>
        <p:txBody>
          <a:bodyPr/>
          <a:lstStyle/>
          <a:p>
            <a:fld id="{AE6EB266-04E3-40B6-A85B-03D0FB09464C}" type="datetime1">
              <a:rPr lang="en-US" smtClean="0"/>
              <a:t>3/25/2025</a:t>
            </a:fld>
            <a:endParaRPr lang="en-US"/>
          </a:p>
        </p:txBody>
      </p:sp>
      <p:sp>
        <p:nvSpPr>
          <p:cNvPr id="4" name="Footer Placeholder 3">
            <a:extLst>
              <a:ext uri="{FF2B5EF4-FFF2-40B4-BE49-F238E27FC236}">
                <a16:creationId xmlns:a16="http://schemas.microsoft.com/office/drawing/2014/main" id="{380F1863-C847-AFBE-FF46-6DC4FB73FE6B}"/>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96767FF4-2756-6DDB-798D-DE3B0645F19C}"/>
              </a:ext>
            </a:extLst>
          </p:cNvPr>
          <p:cNvSpPr>
            <a:spLocks noGrp="1"/>
          </p:cNvSpPr>
          <p:nvPr>
            <p:ph type="sldNum" sz="quarter" idx="12"/>
          </p:nvPr>
        </p:nvSpPr>
        <p:spPr/>
        <p:txBody>
          <a:bodyPr/>
          <a:lstStyle/>
          <a:p>
            <a:fld id="{B6F15528-21DE-4FAA-801E-634DDDAF4B2B}" type="slidenum">
              <a:rPr lang="en-US" smtClean="0"/>
              <a:pPr/>
              <a:t>38</a:t>
            </a:fld>
            <a:endParaRPr lang="en-US" dirty="0"/>
          </a:p>
        </p:txBody>
      </p:sp>
      <p:sp>
        <p:nvSpPr>
          <p:cNvPr id="6" name="Title 5">
            <a:extLst>
              <a:ext uri="{FF2B5EF4-FFF2-40B4-BE49-F238E27FC236}">
                <a16:creationId xmlns:a16="http://schemas.microsoft.com/office/drawing/2014/main" id="{D4DECEBC-991A-79B4-DAD4-4B35F0CE53FD}"/>
              </a:ext>
            </a:extLst>
          </p:cNvPr>
          <p:cNvSpPr>
            <a:spLocks noGrp="1"/>
          </p:cNvSpPr>
          <p:nvPr>
            <p:ph type="title"/>
          </p:nvPr>
        </p:nvSpPr>
        <p:spPr/>
        <p:txBody>
          <a:bodyPr/>
          <a:lstStyle/>
          <a:p>
            <a:r>
              <a:rPr lang="en-US" dirty="0"/>
              <a:t>Conditional GANs</a:t>
            </a:r>
          </a:p>
        </p:txBody>
      </p:sp>
    </p:spTree>
    <p:extLst>
      <p:ext uri="{BB962C8B-B14F-4D97-AF65-F5344CB8AC3E}">
        <p14:creationId xmlns:p14="http://schemas.microsoft.com/office/powerpoint/2010/main" val="33931282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C90537A-D614-8373-EAB7-8D7682180423}"/>
              </a:ext>
            </a:extLst>
          </p:cNvPr>
          <p:cNvSpPr>
            <a:spLocks noGrp="1"/>
          </p:cNvSpPr>
          <p:nvPr>
            <p:ph idx="1"/>
          </p:nvPr>
        </p:nvSpPr>
        <p:spPr/>
        <p:txBody>
          <a:bodyPr/>
          <a:lstStyle/>
          <a:p>
            <a:endParaRPr lang="en-US" dirty="0"/>
          </a:p>
        </p:txBody>
      </p:sp>
      <p:sp>
        <p:nvSpPr>
          <p:cNvPr id="3" name="Date Placeholder 2">
            <a:extLst>
              <a:ext uri="{FF2B5EF4-FFF2-40B4-BE49-F238E27FC236}">
                <a16:creationId xmlns:a16="http://schemas.microsoft.com/office/drawing/2014/main" id="{B30DD507-2E63-947A-07E2-87FC7FB7ADC5}"/>
              </a:ext>
            </a:extLst>
          </p:cNvPr>
          <p:cNvSpPr>
            <a:spLocks noGrp="1"/>
          </p:cNvSpPr>
          <p:nvPr>
            <p:ph type="dt" sz="half" idx="10"/>
          </p:nvPr>
        </p:nvSpPr>
        <p:spPr/>
        <p:txBody>
          <a:bodyPr/>
          <a:lstStyle/>
          <a:p>
            <a:fld id="{B6A88C33-0CD8-4FBC-AFDD-0EA10C86864F}" type="datetime1">
              <a:rPr lang="en-US" smtClean="0"/>
              <a:t>3/25/2025</a:t>
            </a:fld>
            <a:endParaRPr lang="en-US"/>
          </a:p>
        </p:txBody>
      </p:sp>
      <p:sp>
        <p:nvSpPr>
          <p:cNvPr id="4" name="Footer Placeholder 3">
            <a:extLst>
              <a:ext uri="{FF2B5EF4-FFF2-40B4-BE49-F238E27FC236}">
                <a16:creationId xmlns:a16="http://schemas.microsoft.com/office/drawing/2014/main" id="{A326F4F5-D195-6280-77E9-473DCC173590}"/>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D0A6C884-6F00-44B9-5E99-49D7B7B92543}"/>
              </a:ext>
            </a:extLst>
          </p:cNvPr>
          <p:cNvSpPr>
            <a:spLocks noGrp="1"/>
          </p:cNvSpPr>
          <p:nvPr>
            <p:ph type="sldNum" sz="quarter" idx="12"/>
          </p:nvPr>
        </p:nvSpPr>
        <p:spPr/>
        <p:txBody>
          <a:bodyPr/>
          <a:lstStyle/>
          <a:p>
            <a:fld id="{B6F15528-21DE-4FAA-801E-634DDDAF4B2B}" type="slidenum">
              <a:rPr lang="en-US" smtClean="0"/>
              <a:pPr/>
              <a:t>39</a:t>
            </a:fld>
            <a:endParaRPr lang="en-US"/>
          </a:p>
        </p:txBody>
      </p:sp>
      <p:sp>
        <p:nvSpPr>
          <p:cNvPr id="6" name="Title 5">
            <a:extLst>
              <a:ext uri="{FF2B5EF4-FFF2-40B4-BE49-F238E27FC236}">
                <a16:creationId xmlns:a16="http://schemas.microsoft.com/office/drawing/2014/main" id="{C1EFAE99-32EB-7D3A-AB2C-C8C169BBDF3F}"/>
              </a:ext>
            </a:extLst>
          </p:cNvPr>
          <p:cNvSpPr>
            <a:spLocks noGrp="1"/>
          </p:cNvSpPr>
          <p:nvPr>
            <p:ph type="title"/>
          </p:nvPr>
        </p:nvSpPr>
        <p:spPr/>
        <p:txBody>
          <a:bodyPr/>
          <a:lstStyle/>
          <a:p>
            <a:r>
              <a:rPr lang="en-US" dirty="0"/>
              <a:t>Conditional GANs</a:t>
            </a:r>
          </a:p>
        </p:txBody>
      </p:sp>
      <p:pic>
        <p:nvPicPr>
          <p:cNvPr id="8" name="Picture 7">
            <a:extLst>
              <a:ext uri="{FF2B5EF4-FFF2-40B4-BE49-F238E27FC236}">
                <a16:creationId xmlns:a16="http://schemas.microsoft.com/office/drawing/2014/main" id="{DA00B4D6-2B8F-4519-584F-3B4B12348D74}"/>
              </a:ext>
            </a:extLst>
          </p:cNvPr>
          <p:cNvPicPr>
            <a:picLocks noChangeAspect="1"/>
          </p:cNvPicPr>
          <p:nvPr/>
        </p:nvPicPr>
        <p:blipFill rotWithShape="1">
          <a:blip r:embed="rId2"/>
          <a:srcRect b="17924"/>
          <a:stretch/>
        </p:blipFill>
        <p:spPr>
          <a:xfrm>
            <a:off x="2824554" y="1693268"/>
            <a:ext cx="5201846" cy="4339827"/>
          </a:xfrm>
          <a:prstGeom prst="rect">
            <a:avLst/>
          </a:prstGeom>
        </p:spPr>
      </p:pic>
    </p:spTree>
    <p:extLst>
      <p:ext uri="{BB962C8B-B14F-4D97-AF65-F5344CB8AC3E}">
        <p14:creationId xmlns:p14="http://schemas.microsoft.com/office/powerpoint/2010/main" val="2129814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867096"/>
          <a:ext cx="9144000" cy="6010596"/>
          <a:chOff x="0" y="867096"/>
          <a:chExt cx="9144000" cy="6010596"/>
        </a:xfrm>
      </p:grpSpPr>
      <p:pic>
        <p:nvPicPr>
          <p:cNvPr id="2" name="Slide"/>
          <p:cNvPicPr>
            <a:picLocks noChangeAspect="1"/>
          </p:cNvPicPr>
          <p:nvPr/>
        </p:nvPicPr>
        <p:blipFill>
          <a:blip r:embed="rId2"/>
          <a:stretch>
            <a:fillRect/>
          </a:stretch>
        </p:blipFill>
        <p:spPr>
          <a:xfrm>
            <a:off x="1524000" y="867096"/>
            <a:ext cx="9144000" cy="514350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269E54-BBA3-DF5F-41FE-33EC4E3F51D3}"/>
              </a:ext>
            </a:extLst>
          </p:cNvPr>
          <p:cNvSpPr>
            <a:spLocks noGrp="1"/>
          </p:cNvSpPr>
          <p:nvPr>
            <p:ph idx="1"/>
          </p:nvPr>
        </p:nvSpPr>
        <p:spPr/>
        <p:txBody>
          <a:bodyPr>
            <a:normAutofit/>
          </a:bodyPr>
          <a:lstStyle/>
          <a:p>
            <a:r>
              <a:rPr lang="en-US" b="1" dirty="0"/>
              <a:t>Input with Condition</a:t>
            </a:r>
            <a:r>
              <a:rPr lang="en-US" dirty="0"/>
              <a:t>: </a:t>
            </a:r>
          </a:p>
          <a:p>
            <a:pPr lvl="1"/>
            <a:r>
              <a:rPr lang="en-US" dirty="0"/>
              <a:t>Both the generator and the discriminator receive </a:t>
            </a:r>
            <a:r>
              <a:rPr lang="en-US" dirty="0">
                <a:solidFill>
                  <a:srgbClr val="FF0000"/>
                </a:solidFill>
              </a:rPr>
              <a:t>additional conditional information </a:t>
            </a:r>
            <a:r>
              <a:rPr lang="en-US" b="1" dirty="0">
                <a:solidFill>
                  <a:srgbClr val="FF0000"/>
                </a:solidFill>
              </a:rPr>
              <a:t>y</a:t>
            </a:r>
            <a:r>
              <a:rPr lang="en-US" dirty="0"/>
              <a:t>. </a:t>
            </a:r>
          </a:p>
          <a:p>
            <a:pPr lvl="1"/>
            <a:r>
              <a:rPr lang="en-US" dirty="0"/>
              <a:t>This could be a </a:t>
            </a:r>
            <a:r>
              <a:rPr lang="en-US" dirty="0">
                <a:solidFill>
                  <a:srgbClr val="FF0000"/>
                </a:solidFill>
              </a:rPr>
              <a:t>one-hot encoded vector representing class labels, text descriptions, or any other form of auxiliary data</a:t>
            </a:r>
            <a:r>
              <a:rPr lang="en-US" dirty="0"/>
              <a:t>.</a:t>
            </a:r>
          </a:p>
          <a:p>
            <a:r>
              <a:rPr lang="en-US" dirty="0"/>
              <a:t>Generator: </a:t>
            </a:r>
          </a:p>
          <a:p>
            <a:pPr lvl="1"/>
            <a:r>
              <a:rPr lang="en-US" dirty="0"/>
              <a:t>The generator </a:t>
            </a:r>
            <a:r>
              <a:rPr lang="en-US" dirty="0">
                <a:solidFill>
                  <a:srgbClr val="00B0F0"/>
                </a:solidFill>
              </a:rPr>
              <a:t>G  takes a noise vector z and conditional information y to produce data G(</a:t>
            </a:r>
            <a:r>
              <a:rPr lang="en-US" dirty="0" err="1">
                <a:solidFill>
                  <a:srgbClr val="00B0F0"/>
                </a:solidFill>
              </a:rPr>
              <a:t>z|y</a:t>
            </a:r>
            <a:r>
              <a:rPr lang="en-US" dirty="0">
                <a:solidFill>
                  <a:srgbClr val="00B0F0"/>
                </a:solidFill>
              </a:rPr>
              <a:t>) </a:t>
            </a:r>
          </a:p>
          <a:p>
            <a:pPr lvl="1"/>
            <a:r>
              <a:rPr lang="en-US" dirty="0">
                <a:solidFill>
                  <a:srgbClr val="00B050"/>
                </a:solidFill>
              </a:rPr>
              <a:t>Not only produces realistic output but also matches the given condition</a:t>
            </a:r>
            <a:r>
              <a:rPr lang="en-US" dirty="0"/>
              <a:t>.</a:t>
            </a:r>
          </a:p>
          <a:p>
            <a:endParaRPr lang="en-US" dirty="0"/>
          </a:p>
        </p:txBody>
      </p:sp>
      <p:sp>
        <p:nvSpPr>
          <p:cNvPr id="3" name="Date Placeholder 2">
            <a:extLst>
              <a:ext uri="{FF2B5EF4-FFF2-40B4-BE49-F238E27FC236}">
                <a16:creationId xmlns:a16="http://schemas.microsoft.com/office/drawing/2014/main" id="{8B218691-4DF3-0ACA-DD37-9DD5EC4CBACF}"/>
              </a:ext>
            </a:extLst>
          </p:cNvPr>
          <p:cNvSpPr>
            <a:spLocks noGrp="1"/>
          </p:cNvSpPr>
          <p:nvPr>
            <p:ph type="dt" sz="half" idx="10"/>
          </p:nvPr>
        </p:nvSpPr>
        <p:spPr/>
        <p:txBody>
          <a:bodyPr/>
          <a:lstStyle/>
          <a:p>
            <a:fld id="{42649BFA-A0AE-43A0-BF6D-9C74797CBD69}" type="datetime1">
              <a:rPr lang="en-US" smtClean="0"/>
              <a:t>3/25/2025</a:t>
            </a:fld>
            <a:endParaRPr lang="en-US"/>
          </a:p>
        </p:txBody>
      </p:sp>
      <p:sp>
        <p:nvSpPr>
          <p:cNvPr id="4" name="Footer Placeholder 3">
            <a:extLst>
              <a:ext uri="{FF2B5EF4-FFF2-40B4-BE49-F238E27FC236}">
                <a16:creationId xmlns:a16="http://schemas.microsoft.com/office/drawing/2014/main" id="{22DAC49A-D7CB-AB76-7F3F-46E2CBE186FE}"/>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6358D2FE-4A8F-635E-639C-F8E7AF3A599E}"/>
              </a:ext>
            </a:extLst>
          </p:cNvPr>
          <p:cNvSpPr>
            <a:spLocks noGrp="1"/>
          </p:cNvSpPr>
          <p:nvPr>
            <p:ph type="sldNum" sz="quarter" idx="12"/>
          </p:nvPr>
        </p:nvSpPr>
        <p:spPr/>
        <p:txBody>
          <a:bodyPr/>
          <a:lstStyle/>
          <a:p>
            <a:fld id="{B6F15528-21DE-4FAA-801E-634DDDAF4B2B}" type="slidenum">
              <a:rPr lang="en-US" smtClean="0"/>
              <a:pPr/>
              <a:t>40</a:t>
            </a:fld>
            <a:endParaRPr lang="en-US"/>
          </a:p>
        </p:txBody>
      </p:sp>
      <p:sp>
        <p:nvSpPr>
          <p:cNvPr id="6" name="Title 5">
            <a:extLst>
              <a:ext uri="{FF2B5EF4-FFF2-40B4-BE49-F238E27FC236}">
                <a16:creationId xmlns:a16="http://schemas.microsoft.com/office/drawing/2014/main" id="{DD026273-1312-CED6-6D03-595FED0FE841}"/>
              </a:ext>
            </a:extLst>
          </p:cNvPr>
          <p:cNvSpPr>
            <a:spLocks noGrp="1"/>
          </p:cNvSpPr>
          <p:nvPr>
            <p:ph type="title"/>
          </p:nvPr>
        </p:nvSpPr>
        <p:spPr/>
        <p:txBody>
          <a:bodyPr/>
          <a:lstStyle/>
          <a:p>
            <a:r>
              <a:rPr lang="en-US" dirty="0"/>
              <a:t>Conditional GANs</a:t>
            </a:r>
          </a:p>
        </p:txBody>
      </p:sp>
    </p:spTree>
    <p:extLst>
      <p:ext uri="{BB962C8B-B14F-4D97-AF65-F5344CB8AC3E}">
        <p14:creationId xmlns:p14="http://schemas.microsoft.com/office/powerpoint/2010/main" val="31627703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BDCB15-9A91-B85F-A451-EB1346AA18A5}"/>
              </a:ext>
            </a:extLst>
          </p:cNvPr>
          <p:cNvSpPr>
            <a:spLocks noGrp="1"/>
          </p:cNvSpPr>
          <p:nvPr>
            <p:ph idx="1"/>
          </p:nvPr>
        </p:nvSpPr>
        <p:spPr/>
        <p:txBody>
          <a:bodyPr>
            <a:normAutofit fontScale="92500" lnSpcReduction="10000"/>
          </a:bodyPr>
          <a:lstStyle/>
          <a:p>
            <a:r>
              <a:rPr lang="en-US" b="1" dirty="0"/>
              <a:t>Discriminator</a:t>
            </a:r>
            <a:r>
              <a:rPr lang="en-US" dirty="0"/>
              <a:t>: </a:t>
            </a:r>
          </a:p>
          <a:p>
            <a:pPr lvl="1"/>
            <a:r>
              <a:rPr lang="en-US" dirty="0"/>
              <a:t>The discriminator ( D ) also receives the </a:t>
            </a:r>
            <a:r>
              <a:rPr lang="en-US" dirty="0">
                <a:solidFill>
                  <a:srgbClr val="00B050"/>
                </a:solidFill>
              </a:rPr>
              <a:t>conditional information y  alongside the real data or the generated data from the generator</a:t>
            </a:r>
            <a:r>
              <a:rPr lang="en-US" dirty="0"/>
              <a:t>. </a:t>
            </a:r>
          </a:p>
          <a:p>
            <a:pPr lvl="1"/>
            <a:r>
              <a:rPr lang="en-US" dirty="0"/>
              <a:t>Its task is to determine whether the given data is </a:t>
            </a:r>
            <a:r>
              <a:rPr lang="en-US" dirty="0">
                <a:solidFill>
                  <a:srgbClr val="FF0000"/>
                </a:solidFill>
              </a:rPr>
              <a:t>real or fake and whether it corresponds to the given condition</a:t>
            </a:r>
            <a:r>
              <a:rPr lang="en-US" dirty="0"/>
              <a:t>. </a:t>
            </a:r>
          </a:p>
          <a:p>
            <a:pPr lvl="1"/>
            <a:r>
              <a:rPr lang="en-US" dirty="0"/>
              <a:t>The discriminator assesses D(x, y), where ( x ) is either real or generated data.</a:t>
            </a:r>
          </a:p>
          <a:p>
            <a:endParaRPr lang="en-US" dirty="0"/>
          </a:p>
          <a:p>
            <a:r>
              <a:rPr lang="en-US" b="1" dirty="0"/>
              <a:t>Objective Function</a:t>
            </a:r>
            <a:r>
              <a:rPr lang="en-US" dirty="0"/>
              <a:t>: </a:t>
            </a:r>
          </a:p>
          <a:p>
            <a:pPr lvl="1"/>
            <a:r>
              <a:rPr lang="en-US" dirty="0"/>
              <a:t>The loss function encourages the generator to create data that can fool the discriminator into believing it is real and correctly conditioned. </a:t>
            </a:r>
          </a:p>
          <a:p>
            <a:pPr lvl="1"/>
            <a:r>
              <a:rPr lang="en-US" dirty="0">
                <a:solidFill>
                  <a:srgbClr val="FF0000"/>
                </a:solidFill>
              </a:rPr>
              <a:t>Distinguish between real and fake data </a:t>
            </a:r>
            <a:r>
              <a:rPr lang="en-US" dirty="0"/>
              <a:t>and also ensure that </a:t>
            </a:r>
            <a:r>
              <a:rPr lang="en-US" dirty="0">
                <a:solidFill>
                  <a:srgbClr val="7030A0"/>
                </a:solidFill>
              </a:rPr>
              <a:t>the generated data adheres to the conditional context</a:t>
            </a:r>
            <a:r>
              <a:rPr lang="en-US" dirty="0"/>
              <a:t>.</a:t>
            </a:r>
          </a:p>
          <a:p>
            <a:endParaRPr lang="en-US" dirty="0"/>
          </a:p>
        </p:txBody>
      </p:sp>
      <p:sp>
        <p:nvSpPr>
          <p:cNvPr id="3" name="Date Placeholder 2">
            <a:extLst>
              <a:ext uri="{FF2B5EF4-FFF2-40B4-BE49-F238E27FC236}">
                <a16:creationId xmlns:a16="http://schemas.microsoft.com/office/drawing/2014/main" id="{FFC6B0B6-596D-26F6-94A6-8ECCE293EE38}"/>
              </a:ext>
            </a:extLst>
          </p:cNvPr>
          <p:cNvSpPr>
            <a:spLocks noGrp="1"/>
          </p:cNvSpPr>
          <p:nvPr>
            <p:ph type="dt" sz="half" idx="10"/>
          </p:nvPr>
        </p:nvSpPr>
        <p:spPr/>
        <p:txBody>
          <a:bodyPr/>
          <a:lstStyle/>
          <a:p>
            <a:fld id="{66D55454-89FB-49BE-B98A-813A485DE59D}" type="datetime1">
              <a:rPr lang="en-US" smtClean="0"/>
              <a:t>3/25/2025</a:t>
            </a:fld>
            <a:endParaRPr lang="en-US"/>
          </a:p>
        </p:txBody>
      </p:sp>
      <p:sp>
        <p:nvSpPr>
          <p:cNvPr id="4" name="Footer Placeholder 3">
            <a:extLst>
              <a:ext uri="{FF2B5EF4-FFF2-40B4-BE49-F238E27FC236}">
                <a16:creationId xmlns:a16="http://schemas.microsoft.com/office/drawing/2014/main" id="{ED3E9E15-459B-B83F-95AD-40C3B322DE4E}"/>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FDCB3736-99CA-941F-D16F-85C3CA046298}"/>
              </a:ext>
            </a:extLst>
          </p:cNvPr>
          <p:cNvSpPr>
            <a:spLocks noGrp="1"/>
          </p:cNvSpPr>
          <p:nvPr>
            <p:ph type="sldNum" sz="quarter" idx="12"/>
          </p:nvPr>
        </p:nvSpPr>
        <p:spPr/>
        <p:txBody>
          <a:bodyPr/>
          <a:lstStyle/>
          <a:p>
            <a:fld id="{B6F15528-21DE-4FAA-801E-634DDDAF4B2B}" type="slidenum">
              <a:rPr lang="en-US" smtClean="0"/>
              <a:pPr/>
              <a:t>41</a:t>
            </a:fld>
            <a:endParaRPr lang="en-US"/>
          </a:p>
        </p:txBody>
      </p:sp>
      <p:sp>
        <p:nvSpPr>
          <p:cNvPr id="6" name="Title 5">
            <a:extLst>
              <a:ext uri="{FF2B5EF4-FFF2-40B4-BE49-F238E27FC236}">
                <a16:creationId xmlns:a16="http://schemas.microsoft.com/office/drawing/2014/main" id="{DBB57A85-B2EB-4F1B-69AD-3FE034C81C4E}"/>
              </a:ext>
            </a:extLst>
          </p:cNvPr>
          <p:cNvSpPr>
            <a:spLocks noGrp="1"/>
          </p:cNvSpPr>
          <p:nvPr>
            <p:ph type="title"/>
          </p:nvPr>
        </p:nvSpPr>
        <p:spPr/>
        <p:txBody>
          <a:bodyPr/>
          <a:lstStyle/>
          <a:p>
            <a:r>
              <a:rPr lang="en-US" dirty="0"/>
              <a:t>Conditional GANs</a:t>
            </a:r>
          </a:p>
        </p:txBody>
      </p:sp>
    </p:spTree>
    <p:extLst>
      <p:ext uri="{BB962C8B-B14F-4D97-AF65-F5344CB8AC3E}">
        <p14:creationId xmlns:p14="http://schemas.microsoft.com/office/powerpoint/2010/main" val="29871108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5A3CF32-351C-C1F4-EEAB-FF19A764D801}"/>
              </a:ext>
            </a:extLst>
          </p:cNvPr>
          <p:cNvSpPr>
            <a:spLocks noGrp="1"/>
          </p:cNvSpPr>
          <p:nvPr>
            <p:ph idx="1"/>
          </p:nvPr>
        </p:nvSpPr>
        <p:spPr/>
        <p:txBody>
          <a:bodyPr/>
          <a:lstStyle/>
          <a:p>
            <a:r>
              <a:rPr lang="en-US" dirty="0"/>
              <a:t>The conventional GANs define the objective function as:</a:t>
            </a:r>
          </a:p>
          <a:p>
            <a:endParaRPr lang="en-US" dirty="0"/>
          </a:p>
          <a:p>
            <a:endParaRPr lang="en-US" dirty="0"/>
          </a:p>
          <a:p>
            <a:r>
              <a:rPr lang="en-US" dirty="0"/>
              <a:t>Conditional GANs the objective function now becomes:</a:t>
            </a:r>
          </a:p>
        </p:txBody>
      </p:sp>
      <p:sp>
        <p:nvSpPr>
          <p:cNvPr id="3" name="Date Placeholder 2">
            <a:extLst>
              <a:ext uri="{FF2B5EF4-FFF2-40B4-BE49-F238E27FC236}">
                <a16:creationId xmlns:a16="http://schemas.microsoft.com/office/drawing/2014/main" id="{E10B2075-888D-31C7-B7DD-05831D0D3C43}"/>
              </a:ext>
            </a:extLst>
          </p:cNvPr>
          <p:cNvSpPr>
            <a:spLocks noGrp="1"/>
          </p:cNvSpPr>
          <p:nvPr>
            <p:ph type="dt" sz="half" idx="10"/>
          </p:nvPr>
        </p:nvSpPr>
        <p:spPr/>
        <p:txBody>
          <a:bodyPr/>
          <a:lstStyle/>
          <a:p>
            <a:fld id="{601B9B44-6873-4409-8716-475E174E84A4}" type="datetime1">
              <a:rPr lang="en-US" smtClean="0"/>
              <a:t>3/25/2025</a:t>
            </a:fld>
            <a:endParaRPr lang="en-US"/>
          </a:p>
        </p:txBody>
      </p:sp>
      <p:sp>
        <p:nvSpPr>
          <p:cNvPr id="4" name="Footer Placeholder 3">
            <a:extLst>
              <a:ext uri="{FF2B5EF4-FFF2-40B4-BE49-F238E27FC236}">
                <a16:creationId xmlns:a16="http://schemas.microsoft.com/office/drawing/2014/main" id="{234118E4-CDC3-74CC-2C9F-3EC3A0F5CAFF}"/>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D71FBCAF-A1A2-6B61-BE54-42BA5AC2A747}"/>
              </a:ext>
            </a:extLst>
          </p:cNvPr>
          <p:cNvSpPr>
            <a:spLocks noGrp="1"/>
          </p:cNvSpPr>
          <p:nvPr>
            <p:ph type="sldNum" sz="quarter" idx="12"/>
          </p:nvPr>
        </p:nvSpPr>
        <p:spPr/>
        <p:txBody>
          <a:bodyPr/>
          <a:lstStyle/>
          <a:p>
            <a:fld id="{B6F15528-21DE-4FAA-801E-634DDDAF4B2B}" type="slidenum">
              <a:rPr lang="en-US" smtClean="0"/>
              <a:pPr/>
              <a:t>42</a:t>
            </a:fld>
            <a:endParaRPr lang="en-US"/>
          </a:p>
        </p:txBody>
      </p:sp>
      <p:sp>
        <p:nvSpPr>
          <p:cNvPr id="6" name="Title 5">
            <a:extLst>
              <a:ext uri="{FF2B5EF4-FFF2-40B4-BE49-F238E27FC236}">
                <a16:creationId xmlns:a16="http://schemas.microsoft.com/office/drawing/2014/main" id="{63EB7D01-345B-08BF-EB95-EE10EDF8A8D0}"/>
              </a:ext>
            </a:extLst>
          </p:cNvPr>
          <p:cNvSpPr>
            <a:spLocks noGrp="1"/>
          </p:cNvSpPr>
          <p:nvPr>
            <p:ph type="title"/>
          </p:nvPr>
        </p:nvSpPr>
        <p:spPr/>
        <p:txBody>
          <a:bodyPr/>
          <a:lstStyle/>
          <a:p>
            <a:r>
              <a:rPr lang="en-US" dirty="0"/>
              <a:t>Conditional GANs</a:t>
            </a:r>
          </a:p>
        </p:txBody>
      </p:sp>
      <p:pic>
        <p:nvPicPr>
          <p:cNvPr id="8" name="Picture 7">
            <a:extLst>
              <a:ext uri="{FF2B5EF4-FFF2-40B4-BE49-F238E27FC236}">
                <a16:creationId xmlns:a16="http://schemas.microsoft.com/office/drawing/2014/main" id="{18B5764E-DE36-0807-5910-3E5E01B45753}"/>
              </a:ext>
            </a:extLst>
          </p:cNvPr>
          <p:cNvPicPr>
            <a:picLocks noChangeAspect="1"/>
          </p:cNvPicPr>
          <p:nvPr/>
        </p:nvPicPr>
        <p:blipFill>
          <a:blip r:embed="rId2"/>
          <a:stretch>
            <a:fillRect/>
          </a:stretch>
        </p:blipFill>
        <p:spPr>
          <a:xfrm>
            <a:off x="1752600" y="2362200"/>
            <a:ext cx="8938252" cy="685800"/>
          </a:xfrm>
          <a:prstGeom prst="rect">
            <a:avLst/>
          </a:prstGeom>
        </p:spPr>
      </p:pic>
      <p:pic>
        <p:nvPicPr>
          <p:cNvPr id="10" name="Picture 9">
            <a:extLst>
              <a:ext uri="{FF2B5EF4-FFF2-40B4-BE49-F238E27FC236}">
                <a16:creationId xmlns:a16="http://schemas.microsoft.com/office/drawing/2014/main" id="{E952A3BA-F5C4-8FE4-28E8-922A2BCD1498}"/>
              </a:ext>
            </a:extLst>
          </p:cNvPr>
          <p:cNvPicPr>
            <a:picLocks noChangeAspect="1"/>
          </p:cNvPicPr>
          <p:nvPr/>
        </p:nvPicPr>
        <p:blipFill>
          <a:blip r:embed="rId3"/>
          <a:stretch>
            <a:fillRect/>
          </a:stretch>
        </p:blipFill>
        <p:spPr>
          <a:xfrm>
            <a:off x="1676400" y="4191000"/>
            <a:ext cx="8628523" cy="533400"/>
          </a:xfrm>
          <a:prstGeom prst="rect">
            <a:avLst/>
          </a:prstGeom>
        </p:spPr>
      </p:pic>
    </p:spTree>
    <p:extLst>
      <p:ext uri="{BB962C8B-B14F-4D97-AF65-F5344CB8AC3E}">
        <p14:creationId xmlns:p14="http://schemas.microsoft.com/office/powerpoint/2010/main" val="11179443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F4F7701-5572-B45F-B789-4A5C70AC25CA}"/>
              </a:ext>
            </a:extLst>
          </p:cNvPr>
          <p:cNvSpPr>
            <a:spLocks noGrp="1"/>
          </p:cNvSpPr>
          <p:nvPr>
            <p:ph idx="1"/>
          </p:nvPr>
        </p:nvSpPr>
        <p:spPr/>
        <p:txBody>
          <a:bodyPr>
            <a:normAutofit fontScale="92500"/>
          </a:bodyPr>
          <a:lstStyle/>
          <a:p>
            <a:r>
              <a:rPr lang="en-US" b="1" dirty="0"/>
              <a:t>Backpropagation and Training</a:t>
            </a:r>
            <a:r>
              <a:rPr lang="en-US" dirty="0"/>
              <a:t>: </a:t>
            </a:r>
          </a:p>
          <a:p>
            <a:pPr lvl="1"/>
            <a:r>
              <a:rPr lang="en-US" dirty="0"/>
              <a:t>The networks are trained using backpropagation and gradient descent methods. </a:t>
            </a:r>
          </a:p>
          <a:p>
            <a:pPr lvl="1"/>
            <a:r>
              <a:rPr lang="en-US" dirty="0"/>
              <a:t>The generator and discriminator are trained alternately: the discriminator is trained by showing it real data with the correct condition and fake data with the intended condition, while the generator is trained to produce data that the discriminator will think is real.</a:t>
            </a:r>
          </a:p>
          <a:p>
            <a:r>
              <a:rPr lang="en-US" b="1" dirty="0"/>
              <a:t>Learning Conditional Distributions</a:t>
            </a:r>
            <a:r>
              <a:rPr lang="en-US" dirty="0"/>
              <a:t>: </a:t>
            </a:r>
          </a:p>
          <a:p>
            <a:pPr lvl="1"/>
            <a:r>
              <a:rPr lang="en-US" dirty="0"/>
              <a:t>Over time, the generator learns to produce data that is conditioned on the additional information, effectively learning the conditional distribution of the data. </a:t>
            </a:r>
          </a:p>
          <a:p>
            <a:pPr lvl="1"/>
            <a:r>
              <a:rPr lang="en-US" dirty="0"/>
              <a:t>The discriminator gets better at evaluating the authenticity of the data and its alignment with the given condition.</a:t>
            </a:r>
          </a:p>
          <a:p>
            <a:endParaRPr lang="en-US" dirty="0"/>
          </a:p>
        </p:txBody>
      </p:sp>
      <p:sp>
        <p:nvSpPr>
          <p:cNvPr id="3" name="Date Placeholder 2">
            <a:extLst>
              <a:ext uri="{FF2B5EF4-FFF2-40B4-BE49-F238E27FC236}">
                <a16:creationId xmlns:a16="http://schemas.microsoft.com/office/drawing/2014/main" id="{7B39DF7B-FF1A-69A7-113D-3D00C399FF6E}"/>
              </a:ext>
            </a:extLst>
          </p:cNvPr>
          <p:cNvSpPr>
            <a:spLocks noGrp="1"/>
          </p:cNvSpPr>
          <p:nvPr>
            <p:ph type="dt" sz="half" idx="10"/>
          </p:nvPr>
        </p:nvSpPr>
        <p:spPr/>
        <p:txBody>
          <a:bodyPr/>
          <a:lstStyle/>
          <a:p>
            <a:fld id="{DB7EA387-8603-4BE8-849A-8EC755FAE41D}" type="datetime1">
              <a:rPr lang="en-US" smtClean="0"/>
              <a:t>3/25/2025</a:t>
            </a:fld>
            <a:endParaRPr lang="en-US"/>
          </a:p>
        </p:txBody>
      </p:sp>
      <p:sp>
        <p:nvSpPr>
          <p:cNvPr id="4" name="Footer Placeholder 3">
            <a:extLst>
              <a:ext uri="{FF2B5EF4-FFF2-40B4-BE49-F238E27FC236}">
                <a16:creationId xmlns:a16="http://schemas.microsoft.com/office/drawing/2014/main" id="{2CBBF669-A343-2E1B-5E77-0AFA63374C48}"/>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04620E81-6CC0-04E8-2C8E-025D533B7A7B}"/>
              </a:ext>
            </a:extLst>
          </p:cNvPr>
          <p:cNvSpPr>
            <a:spLocks noGrp="1"/>
          </p:cNvSpPr>
          <p:nvPr>
            <p:ph type="sldNum" sz="quarter" idx="12"/>
          </p:nvPr>
        </p:nvSpPr>
        <p:spPr/>
        <p:txBody>
          <a:bodyPr/>
          <a:lstStyle/>
          <a:p>
            <a:fld id="{B6F15528-21DE-4FAA-801E-634DDDAF4B2B}" type="slidenum">
              <a:rPr lang="en-US" smtClean="0"/>
              <a:pPr/>
              <a:t>43</a:t>
            </a:fld>
            <a:endParaRPr lang="en-US"/>
          </a:p>
        </p:txBody>
      </p:sp>
      <p:sp>
        <p:nvSpPr>
          <p:cNvPr id="6" name="Title 5">
            <a:extLst>
              <a:ext uri="{FF2B5EF4-FFF2-40B4-BE49-F238E27FC236}">
                <a16:creationId xmlns:a16="http://schemas.microsoft.com/office/drawing/2014/main" id="{0EE384D9-914F-CE4E-2525-0DEC22BA98B4}"/>
              </a:ext>
            </a:extLst>
          </p:cNvPr>
          <p:cNvSpPr>
            <a:spLocks noGrp="1"/>
          </p:cNvSpPr>
          <p:nvPr>
            <p:ph type="title"/>
          </p:nvPr>
        </p:nvSpPr>
        <p:spPr/>
        <p:txBody>
          <a:bodyPr/>
          <a:lstStyle/>
          <a:p>
            <a:r>
              <a:rPr lang="en-US" dirty="0"/>
              <a:t>Conditional GANs</a:t>
            </a:r>
          </a:p>
        </p:txBody>
      </p:sp>
    </p:spTree>
    <p:extLst>
      <p:ext uri="{BB962C8B-B14F-4D97-AF65-F5344CB8AC3E}">
        <p14:creationId xmlns:p14="http://schemas.microsoft.com/office/powerpoint/2010/main" val="292058921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9D5C87-C608-9F60-F0E9-80E0615C9E1D}"/>
              </a:ext>
            </a:extLst>
          </p:cNvPr>
          <p:cNvSpPr>
            <a:spLocks noGrp="1"/>
          </p:cNvSpPr>
          <p:nvPr>
            <p:ph idx="1"/>
          </p:nvPr>
        </p:nvSpPr>
        <p:spPr>
          <a:xfrm>
            <a:off x="1066800" y="1447801"/>
            <a:ext cx="10972800" cy="4525963"/>
          </a:xfrm>
        </p:spPr>
        <p:txBody>
          <a:bodyPr/>
          <a:lstStyle/>
          <a:p>
            <a:r>
              <a:rPr lang="en-US" b="1" dirty="0"/>
              <a:t>Diverse and Controlled Generation</a:t>
            </a:r>
            <a:r>
              <a:rPr lang="en-US" dirty="0"/>
              <a:t>: </a:t>
            </a:r>
          </a:p>
          <a:p>
            <a:pPr lvl="1"/>
            <a:r>
              <a:rPr lang="en-US" dirty="0"/>
              <a:t>By conditioning on </a:t>
            </a:r>
            <a:r>
              <a:rPr lang="en-US" dirty="0">
                <a:solidFill>
                  <a:srgbClr val="FF0000"/>
                </a:solidFill>
              </a:rPr>
              <a:t>different y, the generator can produce diverse results </a:t>
            </a:r>
            <a:r>
              <a:rPr lang="en-US" dirty="0"/>
              <a:t>tailored to specific conditions, providing more control over the data generation process.</a:t>
            </a:r>
          </a:p>
        </p:txBody>
      </p:sp>
      <p:sp>
        <p:nvSpPr>
          <p:cNvPr id="3" name="Date Placeholder 2">
            <a:extLst>
              <a:ext uri="{FF2B5EF4-FFF2-40B4-BE49-F238E27FC236}">
                <a16:creationId xmlns:a16="http://schemas.microsoft.com/office/drawing/2014/main" id="{BCBD3689-C34C-49E4-6318-83371DE0282A}"/>
              </a:ext>
            </a:extLst>
          </p:cNvPr>
          <p:cNvSpPr>
            <a:spLocks noGrp="1"/>
          </p:cNvSpPr>
          <p:nvPr>
            <p:ph type="dt" sz="half" idx="10"/>
          </p:nvPr>
        </p:nvSpPr>
        <p:spPr/>
        <p:txBody>
          <a:bodyPr/>
          <a:lstStyle/>
          <a:p>
            <a:fld id="{37986757-A51E-4F5E-8A8E-5603FCB15FF0}" type="datetime1">
              <a:rPr lang="en-US" smtClean="0"/>
              <a:t>3/25/2025</a:t>
            </a:fld>
            <a:endParaRPr lang="en-US"/>
          </a:p>
        </p:txBody>
      </p:sp>
      <p:sp>
        <p:nvSpPr>
          <p:cNvPr id="4" name="Footer Placeholder 3">
            <a:extLst>
              <a:ext uri="{FF2B5EF4-FFF2-40B4-BE49-F238E27FC236}">
                <a16:creationId xmlns:a16="http://schemas.microsoft.com/office/drawing/2014/main" id="{AD284406-50A1-F9FD-C6A4-B21388BD83F4}"/>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9B5DB4F0-C140-FE70-3040-F27420A044D0}"/>
              </a:ext>
            </a:extLst>
          </p:cNvPr>
          <p:cNvSpPr>
            <a:spLocks noGrp="1"/>
          </p:cNvSpPr>
          <p:nvPr>
            <p:ph type="sldNum" sz="quarter" idx="12"/>
          </p:nvPr>
        </p:nvSpPr>
        <p:spPr/>
        <p:txBody>
          <a:bodyPr/>
          <a:lstStyle/>
          <a:p>
            <a:fld id="{B6F15528-21DE-4FAA-801E-634DDDAF4B2B}" type="slidenum">
              <a:rPr lang="en-US" smtClean="0"/>
              <a:pPr/>
              <a:t>44</a:t>
            </a:fld>
            <a:endParaRPr lang="en-US"/>
          </a:p>
        </p:txBody>
      </p:sp>
      <p:sp>
        <p:nvSpPr>
          <p:cNvPr id="6" name="Title 5">
            <a:extLst>
              <a:ext uri="{FF2B5EF4-FFF2-40B4-BE49-F238E27FC236}">
                <a16:creationId xmlns:a16="http://schemas.microsoft.com/office/drawing/2014/main" id="{618A35C6-3B88-B7E3-3EA5-481218F926BD}"/>
              </a:ext>
            </a:extLst>
          </p:cNvPr>
          <p:cNvSpPr>
            <a:spLocks noGrp="1"/>
          </p:cNvSpPr>
          <p:nvPr>
            <p:ph type="title"/>
          </p:nvPr>
        </p:nvSpPr>
        <p:spPr/>
        <p:txBody>
          <a:bodyPr/>
          <a:lstStyle/>
          <a:p>
            <a:r>
              <a:rPr lang="en-US" dirty="0"/>
              <a:t>Conditional GANs</a:t>
            </a:r>
          </a:p>
        </p:txBody>
      </p:sp>
    </p:spTree>
    <p:extLst>
      <p:ext uri="{BB962C8B-B14F-4D97-AF65-F5344CB8AC3E}">
        <p14:creationId xmlns:p14="http://schemas.microsoft.com/office/powerpoint/2010/main" val="15933965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54BC4B-38DE-0FCB-ACFD-1A46B489D339}"/>
              </a:ext>
            </a:extLst>
          </p:cNvPr>
          <p:cNvSpPr>
            <a:spLocks noGrp="1"/>
          </p:cNvSpPr>
          <p:nvPr>
            <p:ph idx="1"/>
          </p:nvPr>
        </p:nvSpPr>
        <p:spPr/>
        <p:txBody>
          <a:bodyPr>
            <a:normAutofit fontScale="92500" lnSpcReduction="10000"/>
          </a:bodyPr>
          <a:lstStyle/>
          <a:p>
            <a:r>
              <a:rPr lang="en-US" dirty="0"/>
              <a:t>Use cases:</a:t>
            </a:r>
          </a:p>
          <a:p>
            <a:r>
              <a:rPr lang="en-US" dirty="0">
                <a:solidFill>
                  <a:srgbClr val="0070C0"/>
                </a:solidFill>
              </a:rPr>
              <a:t>Image-to-image translation</a:t>
            </a:r>
          </a:p>
          <a:p>
            <a:pPr lvl="1"/>
            <a:r>
              <a:rPr lang="en-US" dirty="0"/>
              <a:t>Object reconstruction from edges, photo synthesis from label maps, and image colorization.</a:t>
            </a:r>
          </a:p>
          <a:p>
            <a:r>
              <a:rPr lang="en-US" dirty="0">
                <a:solidFill>
                  <a:srgbClr val="0070C0"/>
                </a:solidFill>
              </a:rPr>
              <a:t>Creating images from text</a:t>
            </a:r>
          </a:p>
          <a:p>
            <a:pPr lvl="1"/>
            <a:r>
              <a:rPr lang="en-US" dirty="0"/>
              <a:t>Create high-quality photos based on text.</a:t>
            </a:r>
          </a:p>
          <a:p>
            <a:r>
              <a:rPr lang="en-US" dirty="0">
                <a:solidFill>
                  <a:srgbClr val="0070C0"/>
                </a:solidFill>
              </a:rPr>
              <a:t>Video generation</a:t>
            </a:r>
          </a:p>
          <a:p>
            <a:pPr lvl="1"/>
            <a:r>
              <a:rPr lang="en-US" dirty="0"/>
              <a:t>Predict future frames of a video based on a selection of previous images.</a:t>
            </a:r>
          </a:p>
          <a:p>
            <a:r>
              <a:rPr lang="en-US" dirty="0">
                <a:solidFill>
                  <a:srgbClr val="0070C0"/>
                </a:solidFill>
              </a:rPr>
              <a:t>Face generation</a:t>
            </a:r>
          </a:p>
          <a:p>
            <a:pPr lvl="1"/>
            <a:r>
              <a:rPr lang="en-US" dirty="0"/>
              <a:t>Generate images of faces with specific attributes, such as hair or eye color, simile etc.</a:t>
            </a:r>
          </a:p>
        </p:txBody>
      </p:sp>
      <p:sp>
        <p:nvSpPr>
          <p:cNvPr id="3" name="Date Placeholder 2">
            <a:extLst>
              <a:ext uri="{FF2B5EF4-FFF2-40B4-BE49-F238E27FC236}">
                <a16:creationId xmlns:a16="http://schemas.microsoft.com/office/drawing/2014/main" id="{1452438A-EE05-0BEB-3FB6-FB8EAD582D28}"/>
              </a:ext>
            </a:extLst>
          </p:cNvPr>
          <p:cNvSpPr>
            <a:spLocks noGrp="1"/>
          </p:cNvSpPr>
          <p:nvPr>
            <p:ph type="dt" sz="half" idx="10"/>
          </p:nvPr>
        </p:nvSpPr>
        <p:spPr/>
        <p:txBody>
          <a:bodyPr/>
          <a:lstStyle/>
          <a:p>
            <a:fld id="{E50F0977-EA56-412C-95A4-863C42D44F57}" type="datetime1">
              <a:rPr lang="en-US" smtClean="0"/>
              <a:t>3/25/2025</a:t>
            </a:fld>
            <a:endParaRPr lang="en-US"/>
          </a:p>
        </p:txBody>
      </p:sp>
      <p:sp>
        <p:nvSpPr>
          <p:cNvPr id="4" name="Footer Placeholder 3">
            <a:extLst>
              <a:ext uri="{FF2B5EF4-FFF2-40B4-BE49-F238E27FC236}">
                <a16:creationId xmlns:a16="http://schemas.microsoft.com/office/drawing/2014/main" id="{27B30AFD-0F2D-4A51-B54D-C3A04E6D31E2}"/>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57E4AAF3-4BD1-2E1F-00B6-897B645FF68C}"/>
              </a:ext>
            </a:extLst>
          </p:cNvPr>
          <p:cNvSpPr>
            <a:spLocks noGrp="1"/>
          </p:cNvSpPr>
          <p:nvPr>
            <p:ph type="sldNum" sz="quarter" idx="12"/>
          </p:nvPr>
        </p:nvSpPr>
        <p:spPr/>
        <p:txBody>
          <a:bodyPr/>
          <a:lstStyle/>
          <a:p>
            <a:fld id="{B6F15528-21DE-4FAA-801E-634DDDAF4B2B}" type="slidenum">
              <a:rPr lang="en-US" smtClean="0"/>
              <a:pPr/>
              <a:t>45</a:t>
            </a:fld>
            <a:endParaRPr lang="en-US"/>
          </a:p>
        </p:txBody>
      </p:sp>
      <p:sp>
        <p:nvSpPr>
          <p:cNvPr id="6" name="Title 5">
            <a:extLst>
              <a:ext uri="{FF2B5EF4-FFF2-40B4-BE49-F238E27FC236}">
                <a16:creationId xmlns:a16="http://schemas.microsoft.com/office/drawing/2014/main" id="{9281280F-61FA-C313-9C99-2B7F15B07591}"/>
              </a:ext>
            </a:extLst>
          </p:cNvPr>
          <p:cNvSpPr>
            <a:spLocks noGrp="1"/>
          </p:cNvSpPr>
          <p:nvPr>
            <p:ph type="title"/>
          </p:nvPr>
        </p:nvSpPr>
        <p:spPr/>
        <p:txBody>
          <a:bodyPr/>
          <a:lstStyle/>
          <a:p>
            <a:r>
              <a:rPr lang="en-US" dirty="0"/>
              <a:t>Conditional GANs</a:t>
            </a:r>
          </a:p>
        </p:txBody>
      </p:sp>
    </p:spTree>
    <p:extLst>
      <p:ext uri="{BB962C8B-B14F-4D97-AF65-F5344CB8AC3E}">
        <p14:creationId xmlns:p14="http://schemas.microsoft.com/office/powerpoint/2010/main" val="21265482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064D2CA-B851-481E-8A31-D494394037F9}"/>
              </a:ext>
            </a:extLst>
          </p:cNvPr>
          <p:cNvSpPr>
            <a:spLocks noGrp="1"/>
          </p:cNvSpPr>
          <p:nvPr>
            <p:ph idx="1"/>
          </p:nvPr>
        </p:nvSpPr>
        <p:spPr/>
        <p:txBody>
          <a:bodyPr>
            <a:normAutofit lnSpcReduction="10000"/>
          </a:bodyPr>
          <a:lstStyle/>
          <a:p>
            <a:r>
              <a:rPr lang="en-US" dirty="0"/>
              <a:t>Trained a conditional adversarial net on </a:t>
            </a:r>
            <a:r>
              <a:rPr lang="en-US" dirty="0">
                <a:solidFill>
                  <a:srgbClr val="FF0000"/>
                </a:solidFill>
              </a:rPr>
              <a:t>MNIST images </a:t>
            </a:r>
            <a:r>
              <a:rPr lang="en-US" dirty="0"/>
              <a:t>conditioned on their </a:t>
            </a:r>
            <a:r>
              <a:rPr lang="en-US" dirty="0">
                <a:solidFill>
                  <a:srgbClr val="0070C0"/>
                </a:solidFill>
              </a:rPr>
              <a:t>class labels, encoded as one-hot vectors</a:t>
            </a:r>
            <a:r>
              <a:rPr lang="en-US" dirty="0"/>
              <a:t>.</a:t>
            </a:r>
          </a:p>
          <a:p>
            <a:r>
              <a:rPr lang="en-US" dirty="0"/>
              <a:t>In the </a:t>
            </a:r>
            <a:r>
              <a:rPr lang="en-US" b="1" dirty="0"/>
              <a:t>generator </a:t>
            </a:r>
            <a:r>
              <a:rPr lang="en-US" dirty="0"/>
              <a:t>net, a noise prior </a:t>
            </a:r>
            <a:r>
              <a:rPr lang="en-US" dirty="0">
                <a:solidFill>
                  <a:srgbClr val="FFC000"/>
                </a:solidFill>
              </a:rPr>
              <a:t>z with dimensionality 100 </a:t>
            </a:r>
            <a:r>
              <a:rPr lang="en-US" dirty="0"/>
              <a:t>was drawn from a uniform distribution</a:t>
            </a:r>
          </a:p>
          <a:p>
            <a:r>
              <a:rPr lang="en-US" dirty="0"/>
              <a:t>Both z and y are mapped to hidden layers with Rectified Linear Unit (</a:t>
            </a:r>
            <a:r>
              <a:rPr lang="en-US" dirty="0" err="1"/>
              <a:t>ReLu</a:t>
            </a:r>
            <a:r>
              <a:rPr lang="en-US" dirty="0"/>
              <a:t>) activation with </a:t>
            </a:r>
            <a:r>
              <a:rPr lang="en-US" dirty="0">
                <a:solidFill>
                  <a:srgbClr val="FF0000"/>
                </a:solidFill>
              </a:rPr>
              <a:t>layer sizes 200 and 1000 respectively</a:t>
            </a:r>
            <a:endParaRPr lang="en-US" dirty="0"/>
          </a:p>
          <a:p>
            <a:r>
              <a:rPr lang="en-US" dirty="0"/>
              <a:t>Combined both Z and Y and fed to 2</a:t>
            </a:r>
            <a:r>
              <a:rPr lang="en-US" baseline="30000" dirty="0"/>
              <a:t>nd</a:t>
            </a:r>
            <a:r>
              <a:rPr lang="en-US" dirty="0"/>
              <a:t> hidden layer with </a:t>
            </a:r>
            <a:r>
              <a:rPr lang="en-US" dirty="0" err="1"/>
              <a:t>ReLu</a:t>
            </a:r>
            <a:r>
              <a:rPr lang="en-US" dirty="0"/>
              <a:t> of dimensionality 1200. </a:t>
            </a:r>
          </a:p>
          <a:p>
            <a:r>
              <a:rPr lang="en-US" dirty="0"/>
              <a:t>Final sigmoid unit layer as our output for generating the </a:t>
            </a:r>
            <a:r>
              <a:rPr lang="en-US" dirty="0">
                <a:solidFill>
                  <a:srgbClr val="FF0000"/>
                </a:solidFill>
              </a:rPr>
              <a:t>784-dimensional MNIST samples</a:t>
            </a:r>
            <a:r>
              <a:rPr lang="en-US" dirty="0"/>
              <a:t>.</a:t>
            </a:r>
          </a:p>
        </p:txBody>
      </p:sp>
      <p:sp>
        <p:nvSpPr>
          <p:cNvPr id="3" name="Date Placeholder 2">
            <a:extLst>
              <a:ext uri="{FF2B5EF4-FFF2-40B4-BE49-F238E27FC236}">
                <a16:creationId xmlns:a16="http://schemas.microsoft.com/office/drawing/2014/main" id="{9F9618A2-CA28-D639-9EFD-F1089B8854DB}"/>
              </a:ext>
            </a:extLst>
          </p:cNvPr>
          <p:cNvSpPr>
            <a:spLocks noGrp="1"/>
          </p:cNvSpPr>
          <p:nvPr>
            <p:ph type="dt" sz="half" idx="10"/>
          </p:nvPr>
        </p:nvSpPr>
        <p:spPr/>
        <p:txBody>
          <a:bodyPr/>
          <a:lstStyle/>
          <a:p>
            <a:fld id="{F8CF522F-A7AF-431E-989E-11A6BBA13BC0}" type="datetime1">
              <a:rPr lang="en-US" smtClean="0"/>
              <a:t>3/25/2025</a:t>
            </a:fld>
            <a:endParaRPr lang="en-US"/>
          </a:p>
        </p:txBody>
      </p:sp>
      <p:sp>
        <p:nvSpPr>
          <p:cNvPr id="4" name="Footer Placeholder 3">
            <a:extLst>
              <a:ext uri="{FF2B5EF4-FFF2-40B4-BE49-F238E27FC236}">
                <a16:creationId xmlns:a16="http://schemas.microsoft.com/office/drawing/2014/main" id="{E9F504DC-E594-9EAF-BD64-8EBB8D141DC9}"/>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BFB372B8-2041-7A0B-17CA-C45CBE0BC7EE}"/>
              </a:ext>
            </a:extLst>
          </p:cNvPr>
          <p:cNvSpPr>
            <a:spLocks noGrp="1"/>
          </p:cNvSpPr>
          <p:nvPr>
            <p:ph type="sldNum" sz="quarter" idx="12"/>
          </p:nvPr>
        </p:nvSpPr>
        <p:spPr/>
        <p:txBody>
          <a:bodyPr/>
          <a:lstStyle/>
          <a:p>
            <a:fld id="{B6F15528-21DE-4FAA-801E-634DDDAF4B2B}" type="slidenum">
              <a:rPr lang="en-US" smtClean="0"/>
              <a:pPr/>
              <a:t>46</a:t>
            </a:fld>
            <a:endParaRPr lang="en-US"/>
          </a:p>
        </p:txBody>
      </p:sp>
      <p:sp>
        <p:nvSpPr>
          <p:cNvPr id="6" name="Title 5">
            <a:extLst>
              <a:ext uri="{FF2B5EF4-FFF2-40B4-BE49-F238E27FC236}">
                <a16:creationId xmlns:a16="http://schemas.microsoft.com/office/drawing/2014/main" id="{9A8F1AB6-DAA4-729F-D333-0719B2D6CCBB}"/>
              </a:ext>
            </a:extLst>
          </p:cNvPr>
          <p:cNvSpPr>
            <a:spLocks noGrp="1"/>
          </p:cNvSpPr>
          <p:nvPr>
            <p:ph type="title"/>
          </p:nvPr>
        </p:nvSpPr>
        <p:spPr/>
        <p:txBody>
          <a:bodyPr/>
          <a:lstStyle/>
          <a:p>
            <a:r>
              <a:rPr lang="en-US" dirty="0"/>
              <a:t>Conditional GAN Experimental Results: Unimodal</a:t>
            </a:r>
          </a:p>
        </p:txBody>
      </p:sp>
    </p:spTree>
    <p:extLst>
      <p:ext uri="{BB962C8B-B14F-4D97-AF65-F5344CB8AC3E}">
        <p14:creationId xmlns:p14="http://schemas.microsoft.com/office/powerpoint/2010/main" val="13108771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8FEBC69-EFAB-3C61-227A-1F923190AFEB}"/>
              </a:ext>
            </a:extLst>
          </p:cNvPr>
          <p:cNvSpPr>
            <a:spLocks noGrp="1"/>
          </p:cNvSpPr>
          <p:nvPr>
            <p:ph type="dt" sz="half" idx="10"/>
          </p:nvPr>
        </p:nvSpPr>
        <p:spPr/>
        <p:txBody>
          <a:bodyPr/>
          <a:lstStyle/>
          <a:p>
            <a:fld id="{C3ED98C7-3000-493D-9295-7B379C52BF3E}" type="datetime1">
              <a:rPr lang="en-US" smtClean="0"/>
              <a:t>3/25/2025</a:t>
            </a:fld>
            <a:endParaRPr lang="en-US"/>
          </a:p>
        </p:txBody>
      </p:sp>
      <p:sp>
        <p:nvSpPr>
          <p:cNvPr id="4" name="Footer Placeholder 3">
            <a:extLst>
              <a:ext uri="{FF2B5EF4-FFF2-40B4-BE49-F238E27FC236}">
                <a16:creationId xmlns:a16="http://schemas.microsoft.com/office/drawing/2014/main" id="{7D961FD2-AC7C-DD24-6E8C-0229866AE0E0}"/>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3CD2B1D5-0446-37F7-E218-61B171FBE39F}"/>
              </a:ext>
            </a:extLst>
          </p:cNvPr>
          <p:cNvSpPr>
            <a:spLocks noGrp="1"/>
          </p:cNvSpPr>
          <p:nvPr>
            <p:ph type="sldNum" sz="quarter" idx="12"/>
          </p:nvPr>
        </p:nvSpPr>
        <p:spPr/>
        <p:txBody>
          <a:bodyPr/>
          <a:lstStyle/>
          <a:p>
            <a:fld id="{B6F15528-21DE-4FAA-801E-634DDDAF4B2B}" type="slidenum">
              <a:rPr lang="en-US" smtClean="0"/>
              <a:pPr/>
              <a:t>47</a:t>
            </a:fld>
            <a:endParaRPr lang="en-US"/>
          </a:p>
        </p:txBody>
      </p:sp>
      <p:sp>
        <p:nvSpPr>
          <p:cNvPr id="6" name="Title 5">
            <a:extLst>
              <a:ext uri="{FF2B5EF4-FFF2-40B4-BE49-F238E27FC236}">
                <a16:creationId xmlns:a16="http://schemas.microsoft.com/office/drawing/2014/main" id="{7DF3E79D-8AB5-6D7B-6028-8B201F48392C}"/>
              </a:ext>
            </a:extLst>
          </p:cNvPr>
          <p:cNvSpPr>
            <a:spLocks noGrp="1"/>
          </p:cNvSpPr>
          <p:nvPr>
            <p:ph type="title"/>
          </p:nvPr>
        </p:nvSpPr>
        <p:spPr/>
        <p:txBody>
          <a:bodyPr/>
          <a:lstStyle/>
          <a:p>
            <a:r>
              <a:rPr lang="en-US" dirty="0"/>
              <a:t>Conditional GAN Experimental Results: Unimodal</a:t>
            </a:r>
          </a:p>
        </p:txBody>
      </p:sp>
      <p:sp>
        <p:nvSpPr>
          <p:cNvPr id="10" name="Content Placeholder 9">
            <a:extLst>
              <a:ext uri="{FF2B5EF4-FFF2-40B4-BE49-F238E27FC236}">
                <a16:creationId xmlns:a16="http://schemas.microsoft.com/office/drawing/2014/main" id="{DB0EABB6-CADA-1AC1-D0ED-59BBBE7ED863}"/>
              </a:ext>
            </a:extLst>
          </p:cNvPr>
          <p:cNvSpPr>
            <a:spLocks noGrp="1"/>
          </p:cNvSpPr>
          <p:nvPr>
            <p:ph idx="1"/>
          </p:nvPr>
        </p:nvSpPr>
        <p:spPr/>
        <p:txBody>
          <a:bodyPr/>
          <a:lstStyle/>
          <a:p>
            <a:endParaRPr lang="en-US"/>
          </a:p>
        </p:txBody>
      </p:sp>
      <p:pic>
        <p:nvPicPr>
          <p:cNvPr id="12" name="Picture 11">
            <a:extLst>
              <a:ext uri="{FF2B5EF4-FFF2-40B4-BE49-F238E27FC236}">
                <a16:creationId xmlns:a16="http://schemas.microsoft.com/office/drawing/2014/main" id="{FFAE0F64-FB2B-92A0-E3FA-39857B516D4C}"/>
              </a:ext>
            </a:extLst>
          </p:cNvPr>
          <p:cNvPicPr>
            <a:picLocks noChangeAspect="1"/>
          </p:cNvPicPr>
          <p:nvPr/>
        </p:nvPicPr>
        <p:blipFill>
          <a:blip r:embed="rId2"/>
          <a:stretch>
            <a:fillRect/>
          </a:stretch>
        </p:blipFill>
        <p:spPr>
          <a:xfrm>
            <a:off x="1219200" y="2057400"/>
            <a:ext cx="9342375" cy="3619838"/>
          </a:xfrm>
          <a:prstGeom prst="rect">
            <a:avLst/>
          </a:prstGeom>
        </p:spPr>
      </p:pic>
    </p:spTree>
    <p:extLst>
      <p:ext uri="{BB962C8B-B14F-4D97-AF65-F5344CB8AC3E}">
        <p14:creationId xmlns:p14="http://schemas.microsoft.com/office/powerpoint/2010/main" val="42802721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BCE796-AC3E-A37F-5D59-2238126FA4B7}"/>
              </a:ext>
            </a:extLst>
          </p:cNvPr>
          <p:cNvSpPr>
            <a:spLocks noGrp="1"/>
          </p:cNvSpPr>
          <p:nvPr>
            <p:ph idx="1"/>
          </p:nvPr>
        </p:nvSpPr>
        <p:spPr/>
        <p:txBody>
          <a:bodyPr>
            <a:normAutofit/>
          </a:bodyPr>
          <a:lstStyle/>
          <a:p>
            <a:r>
              <a:rPr lang="en-US" b="1" dirty="0"/>
              <a:t>Discriminator:</a:t>
            </a:r>
          </a:p>
          <a:p>
            <a:r>
              <a:rPr lang="en-US" dirty="0"/>
              <a:t>The discriminator maps x to a </a:t>
            </a:r>
            <a:r>
              <a:rPr lang="en-US" dirty="0" err="1"/>
              <a:t>maxout</a:t>
            </a:r>
            <a:r>
              <a:rPr lang="en-US" dirty="0"/>
              <a:t> layer with 240 units and 5 pieces</a:t>
            </a:r>
          </a:p>
          <a:p>
            <a:r>
              <a:rPr lang="en-US" dirty="0"/>
              <a:t>Y to a </a:t>
            </a:r>
            <a:r>
              <a:rPr lang="en-US" dirty="0" err="1"/>
              <a:t>maxout</a:t>
            </a:r>
            <a:r>
              <a:rPr lang="en-US" dirty="0"/>
              <a:t> layer with 50 units and 5 pieces. </a:t>
            </a:r>
          </a:p>
          <a:p>
            <a:r>
              <a:rPr lang="en-US" dirty="0"/>
              <a:t>Both of the hidden layers mapped to a joint </a:t>
            </a:r>
            <a:r>
              <a:rPr lang="en-US" dirty="0" err="1"/>
              <a:t>maxout</a:t>
            </a:r>
            <a:r>
              <a:rPr lang="en-US" dirty="0"/>
              <a:t> layer with 240 units and 4 pieces before being fed to the sigmoid layer. </a:t>
            </a:r>
          </a:p>
          <a:p>
            <a:endParaRPr lang="en-US" dirty="0"/>
          </a:p>
        </p:txBody>
      </p:sp>
      <p:sp>
        <p:nvSpPr>
          <p:cNvPr id="3" name="Date Placeholder 2">
            <a:extLst>
              <a:ext uri="{FF2B5EF4-FFF2-40B4-BE49-F238E27FC236}">
                <a16:creationId xmlns:a16="http://schemas.microsoft.com/office/drawing/2014/main" id="{919D650A-37EE-4793-13CC-C9230384C9F2}"/>
              </a:ext>
            </a:extLst>
          </p:cNvPr>
          <p:cNvSpPr>
            <a:spLocks noGrp="1"/>
          </p:cNvSpPr>
          <p:nvPr>
            <p:ph type="dt" sz="half" idx="10"/>
          </p:nvPr>
        </p:nvSpPr>
        <p:spPr/>
        <p:txBody>
          <a:bodyPr/>
          <a:lstStyle/>
          <a:p>
            <a:fld id="{15947530-A748-40C3-A3D8-DBE2510E785A}" type="datetime1">
              <a:rPr lang="en-US" smtClean="0"/>
              <a:t>3/25/2025</a:t>
            </a:fld>
            <a:endParaRPr lang="en-US"/>
          </a:p>
        </p:txBody>
      </p:sp>
      <p:sp>
        <p:nvSpPr>
          <p:cNvPr id="4" name="Footer Placeholder 3">
            <a:extLst>
              <a:ext uri="{FF2B5EF4-FFF2-40B4-BE49-F238E27FC236}">
                <a16:creationId xmlns:a16="http://schemas.microsoft.com/office/drawing/2014/main" id="{15E2A2AE-4049-9AC3-3B10-75150C6D2598}"/>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0588D16C-A28D-19A5-B6FC-A3C6BDB572E4}"/>
              </a:ext>
            </a:extLst>
          </p:cNvPr>
          <p:cNvSpPr>
            <a:spLocks noGrp="1"/>
          </p:cNvSpPr>
          <p:nvPr>
            <p:ph type="sldNum" sz="quarter" idx="12"/>
          </p:nvPr>
        </p:nvSpPr>
        <p:spPr/>
        <p:txBody>
          <a:bodyPr/>
          <a:lstStyle/>
          <a:p>
            <a:fld id="{B6F15528-21DE-4FAA-801E-634DDDAF4B2B}" type="slidenum">
              <a:rPr lang="en-US" smtClean="0"/>
              <a:pPr/>
              <a:t>48</a:t>
            </a:fld>
            <a:endParaRPr lang="en-US"/>
          </a:p>
        </p:txBody>
      </p:sp>
      <p:sp>
        <p:nvSpPr>
          <p:cNvPr id="6" name="Title 5">
            <a:extLst>
              <a:ext uri="{FF2B5EF4-FFF2-40B4-BE49-F238E27FC236}">
                <a16:creationId xmlns:a16="http://schemas.microsoft.com/office/drawing/2014/main" id="{1DE4E42E-4729-F12D-2A54-B4C860DB4ABD}"/>
              </a:ext>
            </a:extLst>
          </p:cNvPr>
          <p:cNvSpPr>
            <a:spLocks noGrp="1"/>
          </p:cNvSpPr>
          <p:nvPr>
            <p:ph type="title"/>
          </p:nvPr>
        </p:nvSpPr>
        <p:spPr/>
        <p:txBody>
          <a:bodyPr/>
          <a:lstStyle/>
          <a:p>
            <a:r>
              <a:rPr lang="en-US" dirty="0"/>
              <a:t>Conditional GAN Experimental Results: Unimodal</a:t>
            </a:r>
          </a:p>
        </p:txBody>
      </p:sp>
    </p:spTree>
    <p:extLst>
      <p:ext uri="{BB962C8B-B14F-4D97-AF65-F5344CB8AC3E}">
        <p14:creationId xmlns:p14="http://schemas.microsoft.com/office/powerpoint/2010/main" val="29329744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6BB6EA-505D-27DD-77C5-FF67BBF8F9AC}"/>
              </a:ext>
            </a:extLst>
          </p:cNvPr>
          <p:cNvSpPr>
            <a:spLocks noGrp="1"/>
          </p:cNvSpPr>
          <p:nvPr>
            <p:ph idx="1"/>
          </p:nvPr>
        </p:nvSpPr>
        <p:spPr/>
        <p:txBody>
          <a:bodyPr>
            <a:normAutofit lnSpcReduction="10000"/>
          </a:bodyPr>
          <a:lstStyle/>
          <a:p>
            <a:r>
              <a:rPr lang="en-US" dirty="0">
                <a:solidFill>
                  <a:srgbClr val="FF0000"/>
                </a:solidFill>
              </a:rPr>
              <a:t>A </a:t>
            </a:r>
            <a:r>
              <a:rPr lang="en-US" b="1" dirty="0" err="1">
                <a:solidFill>
                  <a:srgbClr val="FF0000"/>
                </a:solidFill>
              </a:rPr>
              <a:t>Maxout</a:t>
            </a:r>
            <a:r>
              <a:rPr lang="en-US" b="1" dirty="0">
                <a:solidFill>
                  <a:srgbClr val="FF0000"/>
                </a:solidFill>
              </a:rPr>
              <a:t> layer </a:t>
            </a:r>
            <a:r>
              <a:rPr lang="en-US" dirty="0">
                <a:solidFill>
                  <a:srgbClr val="FF0000"/>
                </a:solidFill>
              </a:rPr>
              <a:t>works by dividing its inputs into groups (referred to as "pieces") and outputting the maximum value within each group. </a:t>
            </a:r>
          </a:p>
          <a:p>
            <a:r>
              <a:rPr lang="en-US" dirty="0">
                <a:solidFill>
                  <a:srgbClr val="FF0000"/>
                </a:solidFill>
              </a:rPr>
              <a:t>If a </a:t>
            </a:r>
            <a:r>
              <a:rPr lang="en-US" dirty="0" err="1">
                <a:solidFill>
                  <a:srgbClr val="FF0000"/>
                </a:solidFill>
              </a:rPr>
              <a:t>Maxout</a:t>
            </a:r>
            <a:r>
              <a:rPr lang="en-US" dirty="0">
                <a:solidFill>
                  <a:srgbClr val="FF0000"/>
                </a:solidFill>
              </a:rPr>
              <a:t> layer has, say, 240 units and is described to have 5 pieces, this means each unit takes 5 inputs and outputs the maximum of these inputs. </a:t>
            </a:r>
          </a:p>
          <a:p>
            <a:r>
              <a:rPr lang="en-US" dirty="0">
                <a:solidFill>
                  <a:srgbClr val="FF0000"/>
                </a:solidFill>
              </a:rPr>
              <a:t>This approach helps the network learn more complex functions compared to traditional units and improves the model's capacity to handle non-linear phenomena without relying on predefined activation functions like </a:t>
            </a:r>
            <a:r>
              <a:rPr lang="en-US" dirty="0" err="1">
                <a:solidFill>
                  <a:srgbClr val="FF0000"/>
                </a:solidFill>
              </a:rPr>
              <a:t>ReLU</a:t>
            </a:r>
            <a:r>
              <a:rPr lang="en-US" dirty="0">
                <a:solidFill>
                  <a:srgbClr val="FF0000"/>
                </a:solidFill>
              </a:rPr>
              <a:t> or sigmoid.</a:t>
            </a:r>
          </a:p>
        </p:txBody>
      </p:sp>
      <p:sp>
        <p:nvSpPr>
          <p:cNvPr id="3" name="Date Placeholder 2">
            <a:extLst>
              <a:ext uri="{FF2B5EF4-FFF2-40B4-BE49-F238E27FC236}">
                <a16:creationId xmlns:a16="http://schemas.microsoft.com/office/drawing/2014/main" id="{D96FDC6E-65BF-A997-700F-471196DADD39}"/>
              </a:ext>
            </a:extLst>
          </p:cNvPr>
          <p:cNvSpPr>
            <a:spLocks noGrp="1"/>
          </p:cNvSpPr>
          <p:nvPr>
            <p:ph type="dt" sz="half" idx="10"/>
          </p:nvPr>
        </p:nvSpPr>
        <p:spPr/>
        <p:txBody>
          <a:bodyPr/>
          <a:lstStyle/>
          <a:p>
            <a:fld id="{B9B0A1F7-A5D9-4C3D-99BA-F4668E7C07D5}" type="datetime1">
              <a:rPr lang="en-US" smtClean="0"/>
              <a:t>3/25/2025</a:t>
            </a:fld>
            <a:endParaRPr lang="en-US"/>
          </a:p>
        </p:txBody>
      </p:sp>
      <p:sp>
        <p:nvSpPr>
          <p:cNvPr id="4" name="Footer Placeholder 3">
            <a:extLst>
              <a:ext uri="{FF2B5EF4-FFF2-40B4-BE49-F238E27FC236}">
                <a16:creationId xmlns:a16="http://schemas.microsoft.com/office/drawing/2014/main" id="{88AC0522-B6DC-2797-0B69-583023E735A1}"/>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6E8763B3-16BC-DE09-BE09-13E4A9A62569}"/>
              </a:ext>
            </a:extLst>
          </p:cNvPr>
          <p:cNvSpPr>
            <a:spLocks noGrp="1"/>
          </p:cNvSpPr>
          <p:nvPr>
            <p:ph type="sldNum" sz="quarter" idx="12"/>
          </p:nvPr>
        </p:nvSpPr>
        <p:spPr/>
        <p:txBody>
          <a:bodyPr/>
          <a:lstStyle/>
          <a:p>
            <a:fld id="{B6F15528-21DE-4FAA-801E-634DDDAF4B2B}" type="slidenum">
              <a:rPr lang="en-US" smtClean="0"/>
              <a:pPr/>
              <a:t>49</a:t>
            </a:fld>
            <a:endParaRPr lang="en-US"/>
          </a:p>
        </p:txBody>
      </p:sp>
      <p:sp>
        <p:nvSpPr>
          <p:cNvPr id="6" name="Title 5">
            <a:extLst>
              <a:ext uri="{FF2B5EF4-FFF2-40B4-BE49-F238E27FC236}">
                <a16:creationId xmlns:a16="http://schemas.microsoft.com/office/drawing/2014/main" id="{70D92DC0-E10F-45AF-EA60-EE21AD45ECA9}"/>
              </a:ext>
            </a:extLst>
          </p:cNvPr>
          <p:cNvSpPr>
            <a:spLocks noGrp="1"/>
          </p:cNvSpPr>
          <p:nvPr>
            <p:ph type="title"/>
          </p:nvPr>
        </p:nvSpPr>
        <p:spPr/>
        <p:txBody>
          <a:bodyPr/>
          <a:lstStyle/>
          <a:p>
            <a:r>
              <a:rPr lang="en-US" dirty="0" err="1"/>
              <a:t>Maxout</a:t>
            </a:r>
            <a:r>
              <a:rPr lang="en-US" dirty="0"/>
              <a:t> layer </a:t>
            </a:r>
          </a:p>
        </p:txBody>
      </p:sp>
    </p:spTree>
    <p:extLst>
      <p:ext uri="{BB962C8B-B14F-4D97-AF65-F5344CB8AC3E}">
        <p14:creationId xmlns:p14="http://schemas.microsoft.com/office/powerpoint/2010/main" val="15783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867096"/>
          <a:ext cx="9144000" cy="6010596"/>
          <a:chOff x="0" y="867096"/>
          <a:chExt cx="9144000" cy="6010596"/>
        </a:xfrm>
      </p:grpSpPr>
      <p:pic>
        <p:nvPicPr>
          <p:cNvPr id="2" name="Slide"/>
          <p:cNvPicPr>
            <a:picLocks noChangeAspect="1"/>
          </p:cNvPicPr>
          <p:nvPr/>
        </p:nvPicPr>
        <p:blipFill>
          <a:blip r:embed="rId2"/>
          <a:stretch>
            <a:fillRect/>
          </a:stretch>
        </p:blipFill>
        <p:spPr>
          <a:xfrm>
            <a:off x="1524000" y="867096"/>
            <a:ext cx="9144000" cy="5143500"/>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034C0D41-A51F-0911-F04A-A0FED735008B}"/>
              </a:ext>
            </a:extLst>
          </p:cNvPr>
          <p:cNvPicPr>
            <a:picLocks noGrp="1" noChangeAspect="1"/>
          </p:cNvPicPr>
          <p:nvPr>
            <p:ph idx="1"/>
          </p:nvPr>
        </p:nvPicPr>
        <p:blipFill>
          <a:blip r:embed="rId2"/>
          <a:stretch>
            <a:fillRect/>
          </a:stretch>
        </p:blipFill>
        <p:spPr>
          <a:xfrm>
            <a:off x="3324483" y="1600200"/>
            <a:ext cx="5543033" cy="4525963"/>
          </a:xfrm>
          <a:prstGeom prst="rect">
            <a:avLst/>
          </a:prstGeom>
        </p:spPr>
      </p:pic>
      <p:sp>
        <p:nvSpPr>
          <p:cNvPr id="3" name="Date Placeholder 2">
            <a:extLst>
              <a:ext uri="{FF2B5EF4-FFF2-40B4-BE49-F238E27FC236}">
                <a16:creationId xmlns:a16="http://schemas.microsoft.com/office/drawing/2014/main" id="{14AEE4BE-A9EB-35F8-D2CE-4F98C5DAA8CC}"/>
              </a:ext>
            </a:extLst>
          </p:cNvPr>
          <p:cNvSpPr>
            <a:spLocks noGrp="1"/>
          </p:cNvSpPr>
          <p:nvPr>
            <p:ph type="dt" sz="half" idx="10"/>
          </p:nvPr>
        </p:nvSpPr>
        <p:spPr/>
        <p:txBody>
          <a:bodyPr/>
          <a:lstStyle/>
          <a:p>
            <a:fld id="{381B1FF8-A0C9-44C1-B1A7-86CC44B2F1A8}" type="datetime1">
              <a:rPr lang="en-US" smtClean="0"/>
              <a:t>3/25/2025</a:t>
            </a:fld>
            <a:endParaRPr lang="en-US"/>
          </a:p>
        </p:txBody>
      </p:sp>
      <p:sp>
        <p:nvSpPr>
          <p:cNvPr id="4" name="Footer Placeholder 3">
            <a:extLst>
              <a:ext uri="{FF2B5EF4-FFF2-40B4-BE49-F238E27FC236}">
                <a16:creationId xmlns:a16="http://schemas.microsoft.com/office/drawing/2014/main" id="{81EAF300-965B-0A31-4BEF-CF173231A831}"/>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238DAF59-957A-CCB9-4A42-BF98466A33FE}"/>
              </a:ext>
            </a:extLst>
          </p:cNvPr>
          <p:cNvSpPr>
            <a:spLocks noGrp="1"/>
          </p:cNvSpPr>
          <p:nvPr>
            <p:ph type="sldNum" sz="quarter" idx="12"/>
          </p:nvPr>
        </p:nvSpPr>
        <p:spPr/>
        <p:txBody>
          <a:bodyPr/>
          <a:lstStyle/>
          <a:p>
            <a:fld id="{B6F15528-21DE-4FAA-801E-634DDDAF4B2B}" type="slidenum">
              <a:rPr lang="en-US" smtClean="0"/>
              <a:pPr/>
              <a:t>50</a:t>
            </a:fld>
            <a:endParaRPr lang="en-US"/>
          </a:p>
        </p:txBody>
      </p:sp>
      <p:sp>
        <p:nvSpPr>
          <p:cNvPr id="6" name="Title 5">
            <a:extLst>
              <a:ext uri="{FF2B5EF4-FFF2-40B4-BE49-F238E27FC236}">
                <a16:creationId xmlns:a16="http://schemas.microsoft.com/office/drawing/2014/main" id="{B3605CAD-A65E-55A1-3BCC-483276E915D9}"/>
              </a:ext>
            </a:extLst>
          </p:cNvPr>
          <p:cNvSpPr>
            <a:spLocks noGrp="1"/>
          </p:cNvSpPr>
          <p:nvPr>
            <p:ph type="title"/>
          </p:nvPr>
        </p:nvSpPr>
        <p:spPr/>
        <p:txBody>
          <a:bodyPr/>
          <a:lstStyle/>
          <a:p>
            <a:r>
              <a:rPr lang="en-US" dirty="0" err="1"/>
              <a:t>Maxout</a:t>
            </a:r>
            <a:r>
              <a:rPr lang="en-US" dirty="0"/>
              <a:t> layer </a:t>
            </a:r>
          </a:p>
        </p:txBody>
      </p:sp>
    </p:spTree>
    <p:extLst>
      <p:ext uri="{BB962C8B-B14F-4D97-AF65-F5344CB8AC3E}">
        <p14:creationId xmlns:p14="http://schemas.microsoft.com/office/powerpoint/2010/main" val="209936696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D23378EC-329D-BFA4-779C-E2493C43E71C}"/>
              </a:ext>
            </a:extLst>
          </p:cNvPr>
          <p:cNvPicPr>
            <a:picLocks noGrp="1" noChangeAspect="1"/>
          </p:cNvPicPr>
          <p:nvPr>
            <p:ph idx="1"/>
          </p:nvPr>
        </p:nvPicPr>
        <p:blipFill>
          <a:blip r:embed="rId2"/>
          <a:stretch>
            <a:fillRect/>
          </a:stretch>
        </p:blipFill>
        <p:spPr>
          <a:xfrm>
            <a:off x="2209800" y="1580246"/>
            <a:ext cx="7315200" cy="4764309"/>
          </a:xfrm>
        </p:spPr>
      </p:pic>
      <p:sp>
        <p:nvSpPr>
          <p:cNvPr id="3" name="Date Placeholder 2">
            <a:extLst>
              <a:ext uri="{FF2B5EF4-FFF2-40B4-BE49-F238E27FC236}">
                <a16:creationId xmlns:a16="http://schemas.microsoft.com/office/drawing/2014/main" id="{CBAEE1F9-564C-087B-F95D-42D766FAFD0E}"/>
              </a:ext>
            </a:extLst>
          </p:cNvPr>
          <p:cNvSpPr>
            <a:spLocks noGrp="1"/>
          </p:cNvSpPr>
          <p:nvPr>
            <p:ph type="dt" sz="half" idx="10"/>
          </p:nvPr>
        </p:nvSpPr>
        <p:spPr/>
        <p:txBody>
          <a:bodyPr/>
          <a:lstStyle/>
          <a:p>
            <a:fld id="{FF8ED79C-C6DF-4263-B0B1-ED25C26E5613}" type="datetime1">
              <a:rPr lang="en-US" smtClean="0"/>
              <a:t>3/25/2025</a:t>
            </a:fld>
            <a:endParaRPr lang="en-US"/>
          </a:p>
        </p:txBody>
      </p:sp>
      <p:sp>
        <p:nvSpPr>
          <p:cNvPr id="4" name="Footer Placeholder 3">
            <a:extLst>
              <a:ext uri="{FF2B5EF4-FFF2-40B4-BE49-F238E27FC236}">
                <a16:creationId xmlns:a16="http://schemas.microsoft.com/office/drawing/2014/main" id="{E94751FC-0B53-A1AC-ABDA-60DE0C0B5F6A}"/>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B8F1B4D1-42CE-97AB-DAA6-58F791A7FC14}"/>
              </a:ext>
            </a:extLst>
          </p:cNvPr>
          <p:cNvSpPr>
            <a:spLocks noGrp="1"/>
          </p:cNvSpPr>
          <p:nvPr>
            <p:ph type="sldNum" sz="quarter" idx="12"/>
          </p:nvPr>
        </p:nvSpPr>
        <p:spPr/>
        <p:txBody>
          <a:bodyPr/>
          <a:lstStyle/>
          <a:p>
            <a:fld id="{B6F15528-21DE-4FAA-801E-634DDDAF4B2B}" type="slidenum">
              <a:rPr lang="en-US" smtClean="0"/>
              <a:pPr/>
              <a:t>51</a:t>
            </a:fld>
            <a:endParaRPr lang="en-US"/>
          </a:p>
        </p:txBody>
      </p:sp>
      <p:sp>
        <p:nvSpPr>
          <p:cNvPr id="6" name="Title 5">
            <a:extLst>
              <a:ext uri="{FF2B5EF4-FFF2-40B4-BE49-F238E27FC236}">
                <a16:creationId xmlns:a16="http://schemas.microsoft.com/office/drawing/2014/main" id="{DA8126C4-BE62-718F-561A-ECD1F4EF1752}"/>
              </a:ext>
            </a:extLst>
          </p:cNvPr>
          <p:cNvSpPr>
            <a:spLocks noGrp="1"/>
          </p:cNvSpPr>
          <p:nvPr>
            <p:ph type="title"/>
          </p:nvPr>
        </p:nvSpPr>
        <p:spPr/>
        <p:txBody>
          <a:bodyPr/>
          <a:lstStyle/>
          <a:p>
            <a:r>
              <a:rPr lang="en-US" dirty="0"/>
              <a:t>Conditional GAN Experimental Results: Unimodal</a:t>
            </a:r>
          </a:p>
        </p:txBody>
      </p:sp>
    </p:spTree>
    <p:extLst>
      <p:ext uri="{BB962C8B-B14F-4D97-AF65-F5344CB8AC3E}">
        <p14:creationId xmlns:p14="http://schemas.microsoft.com/office/powerpoint/2010/main" val="11389070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2EF7780-4407-D87F-C712-EF2A11290849}"/>
              </a:ext>
            </a:extLst>
          </p:cNvPr>
          <p:cNvSpPr>
            <a:spLocks noGrp="1"/>
          </p:cNvSpPr>
          <p:nvPr>
            <p:ph idx="1"/>
          </p:nvPr>
        </p:nvSpPr>
        <p:spPr/>
        <p:txBody>
          <a:bodyPr/>
          <a:lstStyle/>
          <a:p>
            <a:r>
              <a:rPr lang="en-US" dirty="0"/>
              <a:t>Image-to-Image Translation with Conditional Adversarial Networks</a:t>
            </a:r>
          </a:p>
          <a:p>
            <a:pPr lvl="1"/>
            <a:r>
              <a:rPr lang="en-US" dirty="0"/>
              <a:t>Download Paper: </a:t>
            </a:r>
            <a:r>
              <a:rPr lang="en-US" dirty="0">
                <a:hlinkClick r:id="rId2"/>
              </a:rPr>
              <a:t>https://arxiv.org/pdf/1611.07004v3.pdf</a:t>
            </a:r>
            <a:endParaRPr lang="en-US" dirty="0"/>
          </a:p>
          <a:p>
            <a:pPr lvl="1"/>
            <a:r>
              <a:rPr lang="en-US" dirty="0"/>
              <a:t>Paper Code: </a:t>
            </a:r>
            <a:r>
              <a:rPr lang="en-US" dirty="0">
                <a:hlinkClick r:id="rId3"/>
              </a:rPr>
              <a:t>https://github.com/phillipi/pix2pix</a:t>
            </a:r>
            <a:r>
              <a:rPr lang="en-US" dirty="0"/>
              <a:t> </a:t>
            </a:r>
          </a:p>
          <a:p>
            <a:r>
              <a:rPr lang="en-US" dirty="0"/>
              <a:t>Conditional adversarial networks as a general-purpose solution to </a:t>
            </a:r>
            <a:r>
              <a:rPr lang="en-US" dirty="0">
                <a:solidFill>
                  <a:srgbClr val="FF0000"/>
                </a:solidFill>
              </a:rPr>
              <a:t>image-to-image translation </a:t>
            </a:r>
            <a:r>
              <a:rPr lang="en-US" dirty="0"/>
              <a:t>problems</a:t>
            </a:r>
          </a:p>
          <a:p>
            <a:r>
              <a:rPr lang="en-US" dirty="0"/>
              <a:t>This approach is effective at </a:t>
            </a:r>
            <a:r>
              <a:rPr lang="en-US" dirty="0">
                <a:solidFill>
                  <a:srgbClr val="00B0F0"/>
                </a:solidFill>
              </a:rPr>
              <a:t>synthesizing photos from label maps</a:t>
            </a:r>
            <a:r>
              <a:rPr lang="en-US" dirty="0"/>
              <a:t>, </a:t>
            </a:r>
            <a:r>
              <a:rPr lang="en-US" dirty="0">
                <a:solidFill>
                  <a:srgbClr val="FFC000"/>
                </a:solidFill>
              </a:rPr>
              <a:t>reconstructing objects from edge maps</a:t>
            </a:r>
            <a:r>
              <a:rPr lang="en-US" dirty="0"/>
              <a:t>, and </a:t>
            </a:r>
            <a:r>
              <a:rPr lang="en-US" dirty="0">
                <a:solidFill>
                  <a:srgbClr val="FFC000"/>
                </a:solidFill>
              </a:rPr>
              <a:t>colorizing images</a:t>
            </a:r>
          </a:p>
          <a:p>
            <a:r>
              <a:rPr lang="en-US" dirty="0"/>
              <a:t>pix2pix software</a:t>
            </a:r>
            <a:endParaRPr lang="en-US" dirty="0">
              <a:solidFill>
                <a:srgbClr val="FFC000"/>
              </a:solidFill>
            </a:endParaRPr>
          </a:p>
        </p:txBody>
      </p:sp>
      <p:sp>
        <p:nvSpPr>
          <p:cNvPr id="3" name="Date Placeholder 2">
            <a:extLst>
              <a:ext uri="{FF2B5EF4-FFF2-40B4-BE49-F238E27FC236}">
                <a16:creationId xmlns:a16="http://schemas.microsoft.com/office/drawing/2014/main" id="{F8FCCD6E-B92D-3A42-755F-795C4320A00D}"/>
              </a:ext>
            </a:extLst>
          </p:cNvPr>
          <p:cNvSpPr>
            <a:spLocks noGrp="1"/>
          </p:cNvSpPr>
          <p:nvPr>
            <p:ph type="dt" sz="half" idx="10"/>
          </p:nvPr>
        </p:nvSpPr>
        <p:spPr/>
        <p:txBody>
          <a:bodyPr/>
          <a:lstStyle/>
          <a:p>
            <a:fld id="{83846807-CA9F-4E0E-BC0B-1E52110F8488}" type="datetime1">
              <a:rPr lang="en-US" smtClean="0"/>
              <a:t>3/25/2025</a:t>
            </a:fld>
            <a:endParaRPr lang="en-US"/>
          </a:p>
        </p:txBody>
      </p:sp>
      <p:sp>
        <p:nvSpPr>
          <p:cNvPr id="4" name="Footer Placeholder 3">
            <a:extLst>
              <a:ext uri="{FF2B5EF4-FFF2-40B4-BE49-F238E27FC236}">
                <a16:creationId xmlns:a16="http://schemas.microsoft.com/office/drawing/2014/main" id="{3183BE99-C393-3FAD-F228-6E48237BFCA8}"/>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C516A467-CE8C-3816-106F-07B5C7622942}"/>
              </a:ext>
            </a:extLst>
          </p:cNvPr>
          <p:cNvSpPr>
            <a:spLocks noGrp="1"/>
          </p:cNvSpPr>
          <p:nvPr>
            <p:ph type="sldNum" sz="quarter" idx="12"/>
          </p:nvPr>
        </p:nvSpPr>
        <p:spPr/>
        <p:txBody>
          <a:bodyPr/>
          <a:lstStyle/>
          <a:p>
            <a:fld id="{B6F15528-21DE-4FAA-801E-634DDDAF4B2B}" type="slidenum">
              <a:rPr lang="en-US" smtClean="0"/>
              <a:pPr/>
              <a:t>52</a:t>
            </a:fld>
            <a:endParaRPr lang="en-US"/>
          </a:p>
        </p:txBody>
      </p:sp>
      <p:sp>
        <p:nvSpPr>
          <p:cNvPr id="6" name="Title 5">
            <a:extLst>
              <a:ext uri="{FF2B5EF4-FFF2-40B4-BE49-F238E27FC236}">
                <a16:creationId xmlns:a16="http://schemas.microsoft.com/office/drawing/2014/main" id="{0EDD960F-E682-AE60-D96B-C7ED1AE2920B}"/>
              </a:ext>
            </a:extLst>
          </p:cNvPr>
          <p:cNvSpPr>
            <a:spLocks noGrp="1"/>
          </p:cNvSpPr>
          <p:nvPr>
            <p:ph type="title"/>
          </p:nvPr>
        </p:nvSpPr>
        <p:spPr/>
        <p:txBody>
          <a:bodyPr/>
          <a:lstStyle/>
          <a:p>
            <a:r>
              <a:rPr lang="en-US" dirty="0"/>
              <a:t>Image-to-Image Translation with Conditional GANs</a:t>
            </a:r>
          </a:p>
        </p:txBody>
      </p:sp>
    </p:spTree>
    <p:extLst>
      <p:ext uri="{BB962C8B-B14F-4D97-AF65-F5344CB8AC3E}">
        <p14:creationId xmlns:p14="http://schemas.microsoft.com/office/powerpoint/2010/main" val="14223727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EDEF9FBA-9E60-BA6C-10BB-F78B8506FCB9}"/>
              </a:ext>
            </a:extLst>
          </p:cNvPr>
          <p:cNvPicPr>
            <a:picLocks noGrp="1" noChangeAspect="1"/>
          </p:cNvPicPr>
          <p:nvPr>
            <p:ph idx="1"/>
          </p:nvPr>
        </p:nvPicPr>
        <p:blipFill>
          <a:blip r:embed="rId2"/>
          <a:stretch>
            <a:fillRect/>
          </a:stretch>
        </p:blipFill>
        <p:spPr>
          <a:xfrm>
            <a:off x="914399" y="1600200"/>
            <a:ext cx="11051991" cy="4114800"/>
          </a:xfrm>
        </p:spPr>
      </p:pic>
      <p:sp>
        <p:nvSpPr>
          <p:cNvPr id="3" name="Date Placeholder 2">
            <a:extLst>
              <a:ext uri="{FF2B5EF4-FFF2-40B4-BE49-F238E27FC236}">
                <a16:creationId xmlns:a16="http://schemas.microsoft.com/office/drawing/2014/main" id="{F8FCCD6E-B92D-3A42-755F-795C4320A00D}"/>
              </a:ext>
            </a:extLst>
          </p:cNvPr>
          <p:cNvSpPr>
            <a:spLocks noGrp="1"/>
          </p:cNvSpPr>
          <p:nvPr>
            <p:ph type="dt" sz="half" idx="10"/>
          </p:nvPr>
        </p:nvSpPr>
        <p:spPr/>
        <p:txBody>
          <a:bodyPr/>
          <a:lstStyle/>
          <a:p>
            <a:fld id="{FF73BC15-E157-4D46-859A-8B0EC673176C}" type="datetime1">
              <a:rPr lang="en-US" smtClean="0"/>
              <a:t>3/25/2025</a:t>
            </a:fld>
            <a:endParaRPr lang="en-US"/>
          </a:p>
        </p:txBody>
      </p:sp>
      <p:sp>
        <p:nvSpPr>
          <p:cNvPr id="4" name="Footer Placeholder 3">
            <a:extLst>
              <a:ext uri="{FF2B5EF4-FFF2-40B4-BE49-F238E27FC236}">
                <a16:creationId xmlns:a16="http://schemas.microsoft.com/office/drawing/2014/main" id="{3183BE99-C393-3FAD-F228-6E48237BFCA8}"/>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C516A467-CE8C-3816-106F-07B5C7622942}"/>
              </a:ext>
            </a:extLst>
          </p:cNvPr>
          <p:cNvSpPr>
            <a:spLocks noGrp="1"/>
          </p:cNvSpPr>
          <p:nvPr>
            <p:ph type="sldNum" sz="quarter" idx="12"/>
          </p:nvPr>
        </p:nvSpPr>
        <p:spPr/>
        <p:txBody>
          <a:bodyPr/>
          <a:lstStyle/>
          <a:p>
            <a:fld id="{B6F15528-21DE-4FAA-801E-634DDDAF4B2B}" type="slidenum">
              <a:rPr lang="en-US" smtClean="0"/>
              <a:pPr/>
              <a:t>53</a:t>
            </a:fld>
            <a:endParaRPr lang="en-US"/>
          </a:p>
        </p:txBody>
      </p:sp>
      <p:sp>
        <p:nvSpPr>
          <p:cNvPr id="6" name="Title 5">
            <a:extLst>
              <a:ext uri="{FF2B5EF4-FFF2-40B4-BE49-F238E27FC236}">
                <a16:creationId xmlns:a16="http://schemas.microsoft.com/office/drawing/2014/main" id="{0EDD960F-E682-AE60-D96B-C7ED1AE2920B}"/>
              </a:ext>
            </a:extLst>
          </p:cNvPr>
          <p:cNvSpPr>
            <a:spLocks noGrp="1"/>
          </p:cNvSpPr>
          <p:nvPr>
            <p:ph type="title"/>
          </p:nvPr>
        </p:nvSpPr>
        <p:spPr/>
        <p:txBody>
          <a:bodyPr/>
          <a:lstStyle/>
          <a:p>
            <a:r>
              <a:rPr lang="en-US" dirty="0"/>
              <a:t>Image-to-Image Translation with Conditional GANs</a:t>
            </a:r>
          </a:p>
        </p:txBody>
      </p:sp>
    </p:spTree>
    <p:extLst>
      <p:ext uri="{BB962C8B-B14F-4D97-AF65-F5344CB8AC3E}">
        <p14:creationId xmlns:p14="http://schemas.microsoft.com/office/powerpoint/2010/main" val="363501459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2EF7780-4407-D87F-C712-EF2A11290849}"/>
              </a:ext>
            </a:extLst>
          </p:cNvPr>
          <p:cNvSpPr>
            <a:spLocks noGrp="1"/>
          </p:cNvSpPr>
          <p:nvPr>
            <p:ph idx="1"/>
          </p:nvPr>
        </p:nvSpPr>
        <p:spPr/>
        <p:txBody>
          <a:bodyPr>
            <a:normAutofit/>
          </a:bodyPr>
          <a:lstStyle/>
          <a:p>
            <a:r>
              <a:rPr lang="en-US" dirty="0"/>
              <a:t>Many image processing and computer vision can be posed as “translating” problems</a:t>
            </a:r>
          </a:p>
          <a:p>
            <a:pPr lvl="1"/>
            <a:r>
              <a:rPr lang="en-US" dirty="0"/>
              <a:t>Translate an input image into a corresponding output image.</a:t>
            </a:r>
          </a:p>
          <a:p>
            <a:r>
              <a:rPr lang="en-US" dirty="0"/>
              <a:t>Similar to translating English or French</a:t>
            </a:r>
          </a:p>
          <a:p>
            <a:r>
              <a:rPr lang="en-US" dirty="0"/>
              <a:t>A scene may be rendered as an RGB image, an edge map, a semantic label map, etc. </a:t>
            </a:r>
          </a:p>
          <a:p>
            <a:pPr lvl="1"/>
            <a:r>
              <a:rPr lang="en-US" dirty="0"/>
              <a:t>We define automatic image-to-image translation as the task of translating one possible representation of a scene into another</a:t>
            </a:r>
          </a:p>
          <a:p>
            <a:pPr lvl="1"/>
            <a:r>
              <a:rPr lang="en-US" dirty="0"/>
              <a:t>Need sufficient training data</a:t>
            </a:r>
            <a:endParaRPr lang="en-US" dirty="0">
              <a:solidFill>
                <a:srgbClr val="FFC000"/>
              </a:solidFill>
            </a:endParaRPr>
          </a:p>
        </p:txBody>
      </p:sp>
      <p:sp>
        <p:nvSpPr>
          <p:cNvPr id="3" name="Date Placeholder 2">
            <a:extLst>
              <a:ext uri="{FF2B5EF4-FFF2-40B4-BE49-F238E27FC236}">
                <a16:creationId xmlns:a16="http://schemas.microsoft.com/office/drawing/2014/main" id="{F8FCCD6E-B92D-3A42-755F-795C4320A00D}"/>
              </a:ext>
            </a:extLst>
          </p:cNvPr>
          <p:cNvSpPr>
            <a:spLocks noGrp="1"/>
          </p:cNvSpPr>
          <p:nvPr>
            <p:ph type="dt" sz="half" idx="10"/>
          </p:nvPr>
        </p:nvSpPr>
        <p:spPr/>
        <p:txBody>
          <a:bodyPr/>
          <a:lstStyle/>
          <a:p>
            <a:fld id="{A6C00ECE-ABA7-47F6-A8FF-B83F7A084193}" type="datetime1">
              <a:rPr lang="en-US" smtClean="0"/>
              <a:t>3/25/2025</a:t>
            </a:fld>
            <a:endParaRPr lang="en-US"/>
          </a:p>
        </p:txBody>
      </p:sp>
      <p:sp>
        <p:nvSpPr>
          <p:cNvPr id="4" name="Footer Placeholder 3">
            <a:extLst>
              <a:ext uri="{FF2B5EF4-FFF2-40B4-BE49-F238E27FC236}">
                <a16:creationId xmlns:a16="http://schemas.microsoft.com/office/drawing/2014/main" id="{3183BE99-C393-3FAD-F228-6E48237BFCA8}"/>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C516A467-CE8C-3816-106F-07B5C7622942}"/>
              </a:ext>
            </a:extLst>
          </p:cNvPr>
          <p:cNvSpPr>
            <a:spLocks noGrp="1"/>
          </p:cNvSpPr>
          <p:nvPr>
            <p:ph type="sldNum" sz="quarter" idx="12"/>
          </p:nvPr>
        </p:nvSpPr>
        <p:spPr/>
        <p:txBody>
          <a:bodyPr/>
          <a:lstStyle/>
          <a:p>
            <a:fld id="{B6F15528-21DE-4FAA-801E-634DDDAF4B2B}" type="slidenum">
              <a:rPr lang="en-US" smtClean="0"/>
              <a:pPr/>
              <a:t>54</a:t>
            </a:fld>
            <a:endParaRPr lang="en-US"/>
          </a:p>
        </p:txBody>
      </p:sp>
      <p:sp>
        <p:nvSpPr>
          <p:cNvPr id="6" name="Title 5">
            <a:extLst>
              <a:ext uri="{FF2B5EF4-FFF2-40B4-BE49-F238E27FC236}">
                <a16:creationId xmlns:a16="http://schemas.microsoft.com/office/drawing/2014/main" id="{0EDD960F-E682-AE60-D96B-C7ED1AE2920B}"/>
              </a:ext>
            </a:extLst>
          </p:cNvPr>
          <p:cNvSpPr>
            <a:spLocks noGrp="1"/>
          </p:cNvSpPr>
          <p:nvPr>
            <p:ph type="title"/>
          </p:nvPr>
        </p:nvSpPr>
        <p:spPr/>
        <p:txBody>
          <a:bodyPr/>
          <a:lstStyle/>
          <a:p>
            <a:r>
              <a:rPr lang="en-US" dirty="0"/>
              <a:t>Image-to-Image Translation with Conditional GANs</a:t>
            </a:r>
          </a:p>
        </p:txBody>
      </p:sp>
    </p:spTree>
    <p:extLst>
      <p:ext uri="{BB962C8B-B14F-4D97-AF65-F5344CB8AC3E}">
        <p14:creationId xmlns:p14="http://schemas.microsoft.com/office/powerpoint/2010/main" val="33292404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2EF7780-4407-D87F-C712-EF2A11290849}"/>
              </a:ext>
            </a:extLst>
          </p:cNvPr>
          <p:cNvSpPr>
            <a:spLocks noGrp="1"/>
          </p:cNvSpPr>
          <p:nvPr>
            <p:ph idx="1"/>
          </p:nvPr>
        </p:nvSpPr>
        <p:spPr/>
        <p:txBody>
          <a:bodyPr/>
          <a:lstStyle/>
          <a:p>
            <a:r>
              <a:rPr lang="en-US" dirty="0"/>
              <a:t>In this paper, GANs are used in the conditional setting. </a:t>
            </a:r>
          </a:p>
          <a:p>
            <a:r>
              <a:rPr lang="en-US" dirty="0"/>
              <a:t>GANs learn a generative model of data, conditional GANs (</a:t>
            </a:r>
            <a:r>
              <a:rPr lang="en-US" dirty="0" err="1"/>
              <a:t>cGANs</a:t>
            </a:r>
            <a:r>
              <a:rPr lang="en-US" dirty="0"/>
              <a:t>) learn a conditional generative model. </a:t>
            </a:r>
          </a:p>
          <a:p>
            <a:r>
              <a:rPr lang="en-US" dirty="0"/>
              <a:t>This makes </a:t>
            </a:r>
            <a:r>
              <a:rPr lang="en-US" dirty="0" err="1"/>
              <a:t>cGANs</a:t>
            </a:r>
            <a:r>
              <a:rPr lang="en-US" dirty="0"/>
              <a:t> suitable for image-to-image translation tasks, where we condition on an input image and generate a corresponding output image</a:t>
            </a:r>
            <a:endParaRPr lang="en-US" dirty="0">
              <a:solidFill>
                <a:srgbClr val="FFC000"/>
              </a:solidFill>
            </a:endParaRPr>
          </a:p>
        </p:txBody>
      </p:sp>
      <p:sp>
        <p:nvSpPr>
          <p:cNvPr id="3" name="Date Placeholder 2">
            <a:extLst>
              <a:ext uri="{FF2B5EF4-FFF2-40B4-BE49-F238E27FC236}">
                <a16:creationId xmlns:a16="http://schemas.microsoft.com/office/drawing/2014/main" id="{F8FCCD6E-B92D-3A42-755F-795C4320A00D}"/>
              </a:ext>
            </a:extLst>
          </p:cNvPr>
          <p:cNvSpPr>
            <a:spLocks noGrp="1"/>
          </p:cNvSpPr>
          <p:nvPr>
            <p:ph type="dt" sz="half" idx="10"/>
          </p:nvPr>
        </p:nvSpPr>
        <p:spPr/>
        <p:txBody>
          <a:bodyPr/>
          <a:lstStyle/>
          <a:p>
            <a:fld id="{54CB1A23-C724-47D5-840C-2287F9206E54}" type="datetime1">
              <a:rPr lang="en-US" smtClean="0"/>
              <a:t>3/25/2025</a:t>
            </a:fld>
            <a:endParaRPr lang="en-US"/>
          </a:p>
        </p:txBody>
      </p:sp>
      <p:sp>
        <p:nvSpPr>
          <p:cNvPr id="4" name="Footer Placeholder 3">
            <a:extLst>
              <a:ext uri="{FF2B5EF4-FFF2-40B4-BE49-F238E27FC236}">
                <a16:creationId xmlns:a16="http://schemas.microsoft.com/office/drawing/2014/main" id="{3183BE99-C393-3FAD-F228-6E48237BFCA8}"/>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C516A467-CE8C-3816-106F-07B5C7622942}"/>
              </a:ext>
            </a:extLst>
          </p:cNvPr>
          <p:cNvSpPr>
            <a:spLocks noGrp="1"/>
          </p:cNvSpPr>
          <p:nvPr>
            <p:ph type="sldNum" sz="quarter" idx="12"/>
          </p:nvPr>
        </p:nvSpPr>
        <p:spPr/>
        <p:txBody>
          <a:bodyPr/>
          <a:lstStyle/>
          <a:p>
            <a:fld id="{B6F15528-21DE-4FAA-801E-634DDDAF4B2B}" type="slidenum">
              <a:rPr lang="en-US" smtClean="0"/>
              <a:pPr/>
              <a:t>55</a:t>
            </a:fld>
            <a:endParaRPr lang="en-US"/>
          </a:p>
        </p:txBody>
      </p:sp>
      <p:sp>
        <p:nvSpPr>
          <p:cNvPr id="6" name="Title 5">
            <a:extLst>
              <a:ext uri="{FF2B5EF4-FFF2-40B4-BE49-F238E27FC236}">
                <a16:creationId xmlns:a16="http://schemas.microsoft.com/office/drawing/2014/main" id="{0EDD960F-E682-AE60-D96B-C7ED1AE2920B}"/>
              </a:ext>
            </a:extLst>
          </p:cNvPr>
          <p:cNvSpPr>
            <a:spLocks noGrp="1"/>
          </p:cNvSpPr>
          <p:nvPr>
            <p:ph type="title"/>
          </p:nvPr>
        </p:nvSpPr>
        <p:spPr/>
        <p:txBody>
          <a:bodyPr/>
          <a:lstStyle/>
          <a:p>
            <a:r>
              <a:rPr lang="en-US" dirty="0"/>
              <a:t>Image-to-Image Translation with Conditional GANs</a:t>
            </a:r>
          </a:p>
        </p:txBody>
      </p:sp>
    </p:spTree>
    <p:extLst>
      <p:ext uri="{BB962C8B-B14F-4D97-AF65-F5344CB8AC3E}">
        <p14:creationId xmlns:p14="http://schemas.microsoft.com/office/powerpoint/2010/main" val="23316854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598F4B-3E4A-EF05-93B6-6629CFA4C530}"/>
              </a:ext>
            </a:extLst>
          </p:cNvPr>
          <p:cNvSpPr>
            <a:spLocks noGrp="1"/>
          </p:cNvSpPr>
          <p:nvPr>
            <p:ph idx="1"/>
          </p:nvPr>
        </p:nvSpPr>
        <p:spPr/>
        <p:txBody>
          <a:bodyPr/>
          <a:lstStyle/>
          <a:p>
            <a:endParaRPr lang="en-US" dirty="0" err="1"/>
          </a:p>
          <a:p>
            <a:endParaRPr lang="en-US" dirty="0" err="1"/>
          </a:p>
          <a:p>
            <a:endParaRPr lang="en-US" dirty="0" err="1"/>
          </a:p>
          <a:p>
            <a:endParaRPr lang="en-US" dirty="0" err="1"/>
          </a:p>
          <a:p>
            <a:endParaRPr lang="en-US" dirty="0" err="1"/>
          </a:p>
          <a:p>
            <a:endParaRPr lang="en-US" dirty="0" err="1"/>
          </a:p>
          <a:p>
            <a:pPr marL="0" indent="0" algn="ctr">
              <a:buNone/>
            </a:pPr>
            <a:r>
              <a:rPr lang="en-US" dirty="0"/>
              <a:t>Training a conditional GAN to map </a:t>
            </a:r>
            <a:r>
              <a:rPr lang="en-US" dirty="0" err="1"/>
              <a:t>edges→photo</a:t>
            </a:r>
            <a:r>
              <a:rPr lang="en-US" dirty="0"/>
              <a:t>.</a:t>
            </a:r>
          </a:p>
        </p:txBody>
      </p:sp>
      <p:sp>
        <p:nvSpPr>
          <p:cNvPr id="3" name="Date Placeholder 2">
            <a:extLst>
              <a:ext uri="{FF2B5EF4-FFF2-40B4-BE49-F238E27FC236}">
                <a16:creationId xmlns:a16="http://schemas.microsoft.com/office/drawing/2014/main" id="{3E9F2C3C-46AE-A4B2-EB18-B368105AFFA9}"/>
              </a:ext>
            </a:extLst>
          </p:cNvPr>
          <p:cNvSpPr>
            <a:spLocks noGrp="1"/>
          </p:cNvSpPr>
          <p:nvPr>
            <p:ph type="dt" sz="half" idx="10"/>
          </p:nvPr>
        </p:nvSpPr>
        <p:spPr/>
        <p:txBody>
          <a:bodyPr/>
          <a:lstStyle/>
          <a:p>
            <a:fld id="{7A375FC7-6B39-4CFD-8713-74BA4138BCC0}" type="datetime1">
              <a:rPr lang="en-US" smtClean="0"/>
              <a:t>3/25/2025</a:t>
            </a:fld>
            <a:endParaRPr lang="en-US"/>
          </a:p>
        </p:txBody>
      </p:sp>
      <p:sp>
        <p:nvSpPr>
          <p:cNvPr id="4" name="Footer Placeholder 3">
            <a:extLst>
              <a:ext uri="{FF2B5EF4-FFF2-40B4-BE49-F238E27FC236}">
                <a16:creationId xmlns:a16="http://schemas.microsoft.com/office/drawing/2014/main" id="{F6137861-8208-3B6A-8229-4A25D1B6B966}"/>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817D8A32-F0AF-B9BD-894A-8F844F754E9B}"/>
              </a:ext>
            </a:extLst>
          </p:cNvPr>
          <p:cNvSpPr>
            <a:spLocks noGrp="1"/>
          </p:cNvSpPr>
          <p:nvPr>
            <p:ph type="sldNum" sz="quarter" idx="12"/>
          </p:nvPr>
        </p:nvSpPr>
        <p:spPr/>
        <p:txBody>
          <a:bodyPr/>
          <a:lstStyle/>
          <a:p>
            <a:fld id="{B6F15528-21DE-4FAA-801E-634DDDAF4B2B}" type="slidenum">
              <a:rPr lang="en-US" smtClean="0"/>
              <a:pPr/>
              <a:t>56</a:t>
            </a:fld>
            <a:endParaRPr lang="en-US"/>
          </a:p>
        </p:txBody>
      </p:sp>
      <p:sp>
        <p:nvSpPr>
          <p:cNvPr id="6" name="Title 5">
            <a:extLst>
              <a:ext uri="{FF2B5EF4-FFF2-40B4-BE49-F238E27FC236}">
                <a16:creationId xmlns:a16="http://schemas.microsoft.com/office/drawing/2014/main" id="{8AA3D829-4687-CC89-2DDC-CFC65E84112C}"/>
              </a:ext>
            </a:extLst>
          </p:cNvPr>
          <p:cNvSpPr>
            <a:spLocks noGrp="1"/>
          </p:cNvSpPr>
          <p:nvPr>
            <p:ph type="title"/>
          </p:nvPr>
        </p:nvSpPr>
        <p:spPr/>
        <p:txBody>
          <a:bodyPr/>
          <a:lstStyle/>
          <a:p>
            <a:r>
              <a:rPr lang="en-US" dirty="0"/>
              <a:t>Image-to-Image Translation with Conditional GANs</a:t>
            </a:r>
          </a:p>
        </p:txBody>
      </p:sp>
      <p:pic>
        <p:nvPicPr>
          <p:cNvPr id="10" name="Picture 9">
            <a:extLst>
              <a:ext uri="{FF2B5EF4-FFF2-40B4-BE49-F238E27FC236}">
                <a16:creationId xmlns:a16="http://schemas.microsoft.com/office/drawing/2014/main" id="{002FA828-B8E1-1FFD-E59D-2926C6CAE644}"/>
              </a:ext>
            </a:extLst>
          </p:cNvPr>
          <p:cNvPicPr>
            <a:picLocks noChangeAspect="1"/>
          </p:cNvPicPr>
          <p:nvPr/>
        </p:nvPicPr>
        <p:blipFill>
          <a:blip r:embed="rId2"/>
          <a:stretch>
            <a:fillRect/>
          </a:stretch>
        </p:blipFill>
        <p:spPr>
          <a:xfrm>
            <a:off x="2537637" y="2057400"/>
            <a:ext cx="7116725" cy="2438400"/>
          </a:xfrm>
          <a:prstGeom prst="rect">
            <a:avLst/>
          </a:prstGeom>
        </p:spPr>
      </p:pic>
    </p:spTree>
    <p:extLst>
      <p:ext uri="{BB962C8B-B14F-4D97-AF65-F5344CB8AC3E}">
        <p14:creationId xmlns:p14="http://schemas.microsoft.com/office/powerpoint/2010/main" val="14726693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5022E-ED62-8F6A-FF1E-4D9E54DC12DD}"/>
              </a:ext>
            </a:extLst>
          </p:cNvPr>
          <p:cNvSpPr>
            <a:spLocks noGrp="1"/>
          </p:cNvSpPr>
          <p:nvPr>
            <p:ph idx="1"/>
          </p:nvPr>
        </p:nvSpPr>
        <p:spPr/>
        <p:txBody>
          <a:bodyPr/>
          <a:lstStyle/>
          <a:p>
            <a:r>
              <a:rPr lang="en-US" dirty="0"/>
              <a:t>Objective:</a:t>
            </a:r>
          </a:p>
          <a:p>
            <a:pPr lvl="1"/>
            <a:r>
              <a:rPr lang="en-US" dirty="0"/>
              <a:t>The objective of a conditional GAN can be expressed as</a:t>
            </a:r>
          </a:p>
        </p:txBody>
      </p:sp>
      <p:sp>
        <p:nvSpPr>
          <p:cNvPr id="3" name="Date Placeholder 2">
            <a:extLst>
              <a:ext uri="{FF2B5EF4-FFF2-40B4-BE49-F238E27FC236}">
                <a16:creationId xmlns:a16="http://schemas.microsoft.com/office/drawing/2014/main" id="{7FA472CE-B18D-48BF-FE3D-FE77296018AB}"/>
              </a:ext>
            </a:extLst>
          </p:cNvPr>
          <p:cNvSpPr>
            <a:spLocks noGrp="1"/>
          </p:cNvSpPr>
          <p:nvPr>
            <p:ph type="dt" sz="half" idx="10"/>
          </p:nvPr>
        </p:nvSpPr>
        <p:spPr/>
        <p:txBody>
          <a:bodyPr/>
          <a:lstStyle/>
          <a:p>
            <a:fld id="{3AAF747F-A6B5-4935-B952-F579CF43DFA1}" type="datetime1">
              <a:rPr lang="en-US" smtClean="0"/>
              <a:t>3/25/2025</a:t>
            </a:fld>
            <a:endParaRPr lang="en-US"/>
          </a:p>
        </p:txBody>
      </p:sp>
      <p:sp>
        <p:nvSpPr>
          <p:cNvPr id="4" name="Footer Placeholder 3">
            <a:extLst>
              <a:ext uri="{FF2B5EF4-FFF2-40B4-BE49-F238E27FC236}">
                <a16:creationId xmlns:a16="http://schemas.microsoft.com/office/drawing/2014/main" id="{BABC13F7-D89E-DA61-6398-6819C13991B9}"/>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F936EB2B-4632-15B0-BA7B-27C49DB772F9}"/>
              </a:ext>
            </a:extLst>
          </p:cNvPr>
          <p:cNvSpPr>
            <a:spLocks noGrp="1"/>
          </p:cNvSpPr>
          <p:nvPr>
            <p:ph type="sldNum" sz="quarter" idx="12"/>
          </p:nvPr>
        </p:nvSpPr>
        <p:spPr/>
        <p:txBody>
          <a:bodyPr/>
          <a:lstStyle/>
          <a:p>
            <a:fld id="{B6F15528-21DE-4FAA-801E-634DDDAF4B2B}" type="slidenum">
              <a:rPr lang="en-US" smtClean="0"/>
              <a:pPr/>
              <a:t>57</a:t>
            </a:fld>
            <a:endParaRPr lang="en-US"/>
          </a:p>
        </p:txBody>
      </p:sp>
      <p:sp>
        <p:nvSpPr>
          <p:cNvPr id="6" name="Title 5">
            <a:extLst>
              <a:ext uri="{FF2B5EF4-FFF2-40B4-BE49-F238E27FC236}">
                <a16:creationId xmlns:a16="http://schemas.microsoft.com/office/drawing/2014/main" id="{DBEC65CC-41BB-20FA-1964-5C8CFEDC4B9B}"/>
              </a:ext>
            </a:extLst>
          </p:cNvPr>
          <p:cNvSpPr>
            <a:spLocks noGrp="1"/>
          </p:cNvSpPr>
          <p:nvPr>
            <p:ph type="title"/>
          </p:nvPr>
        </p:nvSpPr>
        <p:spPr/>
        <p:txBody>
          <a:bodyPr/>
          <a:lstStyle/>
          <a:p>
            <a:r>
              <a:rPr lang="en-US" dirty="0"/>
              <a:t>Image-to-Image Translation with Conditional GANs</a:t>
            </a:r>
          </a:p>
        </p:txBody>
      </p:sp>
      <p:pic>
        <p:nvPicPr>
          <p:cNvPr id="8" name="Picture 7">
            <a:extLst>
              <a:ext uri="{FF2B5EF4-FFF2-40B4-BE49-F238E27FC236}">
                <a16:creationId xmlns:a16="http://schemas.microsoft.com/office/drawing/2014/main" id="{24E82B78-C54D-9630-4DCF-B5B08423B279}"/>
              </a:ext>
            </a:extLst>
          </p:cNvPr>
          <p:cNvPicPr>
            <a:picLocks noChangeAspect="1"/>
          </p:cNvPicPr>
          <p:nvPr/>
        </p:nvPicPr>
        <p:blipFill>
          <a:blip r:embed="rId2"/>
          <a:stretch>
            <a:fillRect/>
          </a:stretch>
        </p:blipFill>
        <p:spPr>
          <a:xfrm>
            <a:off x="2133600" y="2819400"/>
            <a:ext cx="7137400" cy="609600"/>
          </a:xfrm>
          <a:prstGeom prst="rect">
            <a:avLst/>
          </a:prstGeom>
        </p:spPr>
      </p:pic>
      <p:pic>
        <p:nvPicPr>
          <p:cNvPr id="10" name="Picture 9">
            <a:extLst>
              <a:ext uri="{FF2B5EF4-FFF2-40B4-BE49-F238E27FC236}">
                <a16:creationId xmlns:a16="http://schemas.microsoft.com/office/drawing/2014/main" id="{524B6AD8-0E16-A75D-4323-1A287F544633}"/>
              </a:ext>
            </a:extLst>
          </p:cNvPr>
          <p:cNvPicPr>
            <a:picLocks noChangeAspect="1"/>
          </p:cNvPicPr>
          <p:nvPr/>
        </p:nvPicPr>
        <p:blipFill>
          <a:blip r:embed="rId3"/>
          <a:stretch>
            <a:fillRect/>
          </a:stretch>
        </p:blipFill>
        <p:spPr>
          <a:xfrm>
            <a:off x="2590800" y="3667274"/>
            <a:ext cx="6437777" cy="1961850"/>
          </a:xfrm>
          <a:prstGeom prst="rect">
            <a:avLst/>
          </a:prstGeom>
        </p:spPr>
      </p:pic>
    </p:spTree>
    <p:extLst>
      <p:ext uri="{BB962C8B-B14F-4D97-AF65-F5344CB8AC3E}">
        <p14:creationId xmlns:p14="http://schemas.microsoft.com/office/powerpoint/2010/main" val="10864103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5E2B4CE-908E-8608-972A-3D62EE5898D9}"/>
              </a:ext>
            </a:extLst>
          </p:cNvPr>
          <p:cNvPicPr>
            <a:picLocks noGrp="1" noChangeAspect="1"/>
          </p:cNvPicPr>
          <p:nvPr>
            <p:ph idx="1"/>
          </p:nvPr>
        </p:nvPicPr>
        <p:blipFill>
          <a:blip r:embed="rId2"/>
          <a:stretch>
            <a:fillRect/>
          </a:stretch>
        </p:blipFill>
        <p:spPr>
          <a:xfrm>
            <a:off x="2568968" y="1513451"/>
            <a:ext cx="5788821" cy="4728728"/>
          </a:xfrm>
        </p:spPr>
      </p:pic>
      <p:sp>
        <p:nvSpPr>
          <p:cNvPr id="3" name="Date Placeholder 2">
            <a:extLst>
              <a:ext uri="{FF2B5EF4-FFF2-40B4-BE49-F238E27FC236}">
                <a16:creationId xmlns:a16="http://schemas.microsoft.com/office/drawing/2014/main" id="{DE2ADACA-D593-1FAB-917E-9FD272FCDC4C}"/>
              </a:ext>
            </a:extLst>
          </p:cNvPr>
          <p:cNvSpPr>
            <a:spLocks noGrp="1"/>
          </p:cNvSpPr>
          <p:nvPr>
            <p:ph type="dt" sz="half" idx="10"/>
          </p:nvPr>
        </p:nvSpPr>
        <p:spPr/>
        <p:txBody>
          <a:bodyPr/>
          <a:lstStyle/>
          <a:p>
            <a:fld id="{01DD864B-FF7E-45CC-B848-594E63974DAB}" type="datetime1">
              <a:rPr lang="en-US" smtClean="0"/>
              <a:t>3/25/2025</a:t>
            </a:fld>
            <a:endParaRPr lang="en-US"/>
          </a:p>
        </p:txBody>
      </p:sp>
      <p:sp>
        <p:nvSpPr>
          <p:cNvPr id="4" name="Footer Placeholder 3">
            <a:extLst>
              <a:ext uri="{FF2B5EF4-FFF2-40B4-BE49-F238E27FC236}">
                <a16:creationId xmlns:a16="http://schemas.microsoft.com/office/drawing/2014/main" id="{3C714CA7-BD66-B277-ECF4-37E6C59F5EE5}"/>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7EC5C1E9-0828-6732-CC0E-276D40E0307D}"/>
              </a:ext>
            </a:extLst>
          </p:cNvPr>
          <p:cNvSpPr>
            <a:spLocks noGrp="1"/>
          </p:cNvSpPr>
          <p:nvPr>
            <p:ph type="sldNum" sz="quarter" idx="12"/>
          </p:nvPr>
        </p:nvSpPr>
        <p:spPr/>
        <p:txBody>
          <a:bodyPr/>
          <a:lstStyle/>
          <a:p>
            <a:fld id="{B6F15528-21DE-4FAA-801E-634DDDAF4B2B}" type="slidenum">
              <a:rPr lang="en-US" smtClean="0"/>
              <a:pPr/>
              <a:t>58</a:t>
            </a:fld>
            <a:endParaRPr lang="en-US"/>
          </a:p>
        </p:txBody>
      </p:sp>
      <p:sp>
        <p:nvSpPr>
          <p:cNvPr id="6" name="Title 5">
            <a:extLst>
              <a:ext uri="{FF2B5EF4-FFF2-40B4-BE49-F238E27FC236}">
                <a16:creationId xmlns:a16="http://schemas.microsoft.com/office/drawing/2014/main" id="{BCEBA4A1-2602-F4CD-B59A-95D9AB2B5537}"/>
              </a:ext>
            </a:extLst>
          </p:cNvPr>
          <p:cNvSpPr>
            <a:spLocks noGrp="1"/>
          </p:cNvSpPr>
          <p:nvPr>
            <p:ph type="title"/>
          </p:nvPr>
        </p:nvSpPr>
        <p:spPr/>
        <p:txBody>
          <a:bodyPr/>
          <a:lstStyle/>
          <a:p>
            <a:r>
              <a:rPr lang="en-US" dirty="0"/>
              <a:t>Image-to-Image Translation with Conditional GANs</a:t>
            </a:r>
          </a:p>
        </p:txBody>
      </p:sp>
    </p:spTree>
    <p:extLst>
      <p:ext uri="{BB962C8B-B14F-4D97-AF65-F5344CB8AC3E}">
        <p14:creationId xmlns:p14="http://schemas.microsoft.com/office/powerpoint/2010/main" val="18203555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EF64A99-E2A5-65A9-5046-59A46A86FDBF}"/>
              </a:ext>
            </a:extLst>
          </p:cNvPr>
          <p:cNvSpPr>
            <a:spLocks noGrp="1"/>
          </p:cNvSpPr>
          <p:nvPr>
            <p:ph idx="1"/>
          </p:nvPr>
        </p:nvSpPr>
        <p:spPr/>
        <p:txBody>
          <a:bodyPr/>
          <a:lstStyle/>
          <a:p>
            <a:r>
              <a:rPr lang="en-US" dirty="0"/>
              <a:t>Conditional Generative Adversarial Nets </a:t>
            </a:r>
            <a:br>
              <a:rPr lang="en-US" dirty="0"/>
            </a:br>
            <a:r>
              <a:rPr lang="en-US" dirty="0"/>
              <a:t>Conditional GANs</a:t>
            </a:r>
          </a:p>
          <a:p>
            <a:r>
              <a:rPr lang="en-US" dirty="0"/>
              <a:t>Image-to-Image Translation with Conditional Adversarial Networks</a:t>
            </a:r>
          </a:p>
          <a:p>
            <a:endParaRPr lang="en-US" dirty="0"/>
          </a:p>
        </p:txBody>
      </p:sp>
      <p:sp>
        <p:nvSpPr>
          <p:cNvPr id="3" name="Date Placeholder 2">
            <a:extLst>
              <a:ext uri="{FF2B5EF4-FFF2-40B4-BE49-F238E27FC236}">
                <a16:creationId xmlns:a16="http://schemas.microsoft.com/office/drawing/2014/main" id="{29BD7F66-4AA7-ECEF-3744-91EAB403B686}"/>
              </a:ext>
            </a:extLst>
          </p:cNvPr>
          <p:cNvSpPr>
            <a:spLocks noGrp="1"/>
          </p:cNvSpPr>
          <p:nvPr>
            <p:ph type="dt" sz="half" idx="10"/>
          </p:nvPr>
        </p:nvSpPr>
        <p:spPr/>
        <p:txBody>
          <a:bodyPr/>
          <a:lstStyle/>
          <a:p>
            <a:fld id="{F23206CF-9463-493F-856F-2EF8199CCF7A}" type="datetime1">
              <a:rPr lang="en-US" smtClean="0"/>
              <a:t>3/25/2025</a:t>
            </a:fld>
            <a:endParaRPr lang="en-US"/>
          </a:p>
        </p:txBody>
      </p:sp>
      <p:sp>
        <p:nvSpPr>
          <p:cNvPr id="4" name="Footer Placeholder 3">
            <a:extLst>
              <a:ext uri="{FF2B5EF4-FFF2-40B4-BE49-F238E27FC236}">
                <a16:creationId xmlns:a16="http://schemas.microsoft.com/office/drawing/2014/main" id="{783C9986-0193-F303-832F-ECE139FE4719}"/>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214F5F9D-9451-1ADF-BFB5-CB465896A1A6}"/>
              </a:ext>
            </a:extLst>
          </p:cNvPr>
          <p:cNvSpPr>
            <a:spLocks noGrp="1"/>
          </p:cNvSpPr>
          <p:nvPr>
            <p:ph type="sldNum" sz="quarter" idx="12"/>
          </p:nvPr>
        </p:nvSpPr>
        <p:spPr/>
        <p:txBody>
          <a:bodyPr/>
          <a:lstStyle/>
          <a:p>
            <a:fld id="{B6F15528-21DE-4FAA-801E-634DDDAF4B2B}" type="slidenum">
              <a:rPr lang="en-US" smtClean="0"/>
              <a:pPr/>
              <a:t>59</a:t>
            </a:fld>
            <a:endParaRPr lang="en-US"/>
          </a:p>
        </p:txBody>
      </p:sp>
      <p:sp>
        <p:nvSpPr>
          <p:cNvPr id="6" name="Title 5">
            <a:extLst>
              <a:ext uri="{FF2B5EF4-FFF2-40B4-BE49-F238E27FC236}">
                <a16:creationId xmlns:a16="http://schemas.microsoft.com/office/drawing/2014/main" id="{8DD00614-A35C-F503-087C-61ED13924E9C}"/>
              </a:ext>
            </a:extLst>
          </p:cNvPr>
          <p:cNvSpPr>
            <a:spLocks noGrp="1"/>
          </p:cNvSpPr>
          <p:nvPr>
            <p:ph type="title"/>
          </p:nvPr>
        </p:nvSpPr>
        <p:spPr/>
        <p:txBody>
          <a:bodyPr/>
          <a:lstStyle/>
          <a:p>
            <a:r>
              <a:rPr lang="en-US" dirty="0"/>
              <a:t>References</a:t>
            </a:r>
          </a:p>
        </p:txBody>
      </p:sp>
    </p:spTree>
    <p:extLst>
      <p:ext uri="{BB962C8B-B14F-4D97-AF65-F5344CB8AC3E}">
        <p14:creationId xmlns:p14="http://schemas.microsoft.com/office/powerpoint/2010/main" val="905557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867096"/>
          <a:ext cx="9144000" cy="6010596"/>
          <a:chOff x="0" y="867096"/>
          <a:chExt cx="9144000" cy="6010596"/>
        </a:xfrm>
      </p:grpSpPr>
      <p:pic>
        <p:nvPicPr>
          <p:cNvPr id="2" name="Slide"/>
          <p:cNvPicPr>
            <a:picLocks noChangeAspect="1"/>
          </p:cNvPicPr>
          <p:nvPr/>
        </p:nvPicPr>
        <p:blipFill>
          <a:blip r:embed="rId2"/>
          <a:stretch>
            <a:fillRect/>
          </a:stretch>
        </p:blipFill>
        <p:spPr>
          <a:xfrm>
            <a:off x="1524000" y="867096"/>
            <a:ext cx="9144000" cy="5143500"/>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59C232-B888-0EB2-61B2-BEB4A9839F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5AC1AA-A3FB-9995-AC6E-943FF959EA42}"/>
              </a:ext>
            </a:extLst>
          </p:cNvPr>
          <p:cNvSpPr>
            <a:spLocks noGrp="1"/>
          </p:cNvSpPr>
          <p:nvPr>
            <p:ph type="title"/>
          </p:nvPr>
        </p:nvSpPr>
        <p:spPr>
          <a:xfrm>
            <a:off x="1951152" y="2866672"/>
            <a:ext cx="7886700" cy="606423"/>
          </a:xfrm>
        </p:spPr>
        <p:txBody>
          <a:bodyPr>
            <a:noAutofit/>
          </a:bodyPr>
          <a:lstStyle/>
          <a:p>
            <a:pPr algn="ctr"/>
            <a:r>
              <a:rPr lang="en-US" sz="7200" dirty="0"/>
              <a:t>Thank You </a:t>
            </a:r>
            <a:r>
              <a:rPr lang="en-US" sz="7200" dirty="0">
                <a:sym typeface="Wingdings" panose="05000000000000000000" pitchFamily="2" charset="2"/>
              </a:rPr>
              <a:t> </a:t>
            </a:r>
            <a:endParaRPr lang="en-US" sz="7200" dirty="0"/>
          </a:p>
        </p:txBody>
      </p:sp>
      <p:sp>
        <p:nvSpPr>
          <p:cNvPr id="4" name="Rectangle 3">
            <a:extLst>
              <a:ext uri="{FF2B5EF4-FFF2-40B4-BE49-F238E27FC236}">
                <a16:creationId xmlns:a16="http://schemas.microsoft.com/office/drawing/2014/main" id="{2A662930-1E6D-DB8B-BF0D-190341163676}"/>
              </a:ext>
            </a:extLst>
          </p:cNvPr>
          <p:cNvSpPr/>
          <p:nvPr/>
        </p:nvSpPr>
        <p:spPr>
          <a:xfrm>
            <a:off x="1726676" y="762000"/>
            <a:ext cx="8484124" cy="140459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E29C136B-6D9E-DD01-551C-E8A7BE12BB25}"/>
              </a:ext>
            </a:extLst>
          </p:cNvPr>
          <p:cNvSpPr>
            <a:spLocks noGrp="1"/>
          </p:cNvSpPr>
          <p:nvPr>
            <p:ph type="sldNum" sz="quarter" idx="12"/>
          </p:nvPr>
        </p:nvSpPr>
        <p:spPr/>
        <p:txBody>
          <a:bodyPr/>
          <a:lstStyle/>
          <a:p>
            <a:fld id="{DDD12F37-302F-42F2-9029-E364DD370268}" type="slidenum">
              <a:rPr lang="en-US" smtClean="0"/>
              <a:t>60</a:t>
            </a:fld>
            <a:endParaRPr lang="en-US"/>
          </a:p>
        </p:txBody>
      </p:sp>
      <p:sp>
        <p:nvSpPr>
          <p:cNvPr id="5" name="Date Placeholder 4">
            <a:extLst>
              <a:ext uri="{FF2B5EF4-FFF2-40B4-BE49-F238E27FC236}">
                <a16:creationId xmlns:a16="http://schemas.microsoft.com/office/drawing/2014/main" id="{DE44BC09-5E7A-E3EF-EDF4-FBE56520E56B}"/>
              </a:ext>
            </a:extLst>
          </p:cNvPr>
          <p:cNvSpPr>
            <a:spLocks noGrp="1"/>
          </p:cNvSpPr>
          <p:nvPr>
            <p:ph type="dt" sz="half" idx="10"/>
          </p:nvPr>
        </p:nvSpPr>
        <p:spPr/>
        <p:txBody>
          <a:bodyPr/>
          <a:lstStyle/>
          <a:p>
            <a:fld id="{6ECEAB9B-1445-4DC0-A3A6-890E0C05B2DA}" type="datetime1">
              <a:rPr lang="en-US" smtClean="0"/>
              <a:t>3/25/2025</a:t>
            </a:fld>
            <a:endParaRPr lang="en-US"/>
          </a:p>
        </p:txBody>
      </p:sp>
      <p:sp>
        <p:nvSpPr>
          <p:cNvPr id="6" name="Footer Placeholder 5">
            <a:extLst>
              <a:ext uri="{FF2B5EF4-FFF2-40B4-BE49-F238E27FC236}">
                <a16:creationId xmlns:a16="http://schemas.microsoft.com/office/drawing/2014/main" id="{692D263B-13BE-7E81-C490-6BF84DA203AA}"/>
              </a:ext>
            </a:extLst>
          </p:cNvPr>
          <p:cNvSpPr>
            <a:spLocks noGrp="1"/>
          </p:cNvSpPr>
          <p:nvPr>
            <p:ph type="ftr" sz="quarter" idx="11"/>
          </p:nvPr>
        </p:nvSpPr>
        <p:spPr/>
        <p:txBody>
          <a:bodyPr/>
          <a:lstStyle/>
          <a:p>
            <a:r>
              <a:rPr lang="en-US"/>
              <a:t>Presented by Dr. Muhammad Nouman Noor</a:t>
            </a:r>
            <a:endParaRPr lang="en-US" dirty="0"/>
          </a:p>
        </p:txBody>
      </p:sp>
    </p:spTree>
    <p:extLst>
      <p:ext uri="{BB962C8B-B14F-4D97-AF65-F5344CB8AC3E}">
        <p14:creationId xmlns:p14="http://schemas.microsoft.com/office/powerpoint/2010/main" val="2451305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標題 1">
            <a:extLst>
              <a:ext uri="{FF2B5EF4-FFF2-40B4-BE49-F238E27FC236}">
                <a16:creationId xmlns:a16="http://schemas.microsoft.com/office/drawing/2014/main" id="{88F8ED5F-FDF3-4BEC-B9E5-4DFDFF461044}"/>
              </a:ext>
            </a:extLst>
          </p:cNvPr>
          <p:cNvSpPr>
            <a:spLocks noGrp="1"/>
          </p:cNvSpPr>
          <p:nvPr>
            <p:ph type="title"/>
          </p:nvPr>
        </p:nvSpPr>
        <p:spPr/>
        <p:txBody>
          <a:bodyPr/>
          <a:lstStyle/>
          <a:p>
            <a:r>
              <a:rPr lang="en-US" altLang="zh-TW">
                <a:ea typeface="ＭＳ Ｐゴシック" panose="020B0600070205080204" pitchFamily="34" charset="-128"/>
              </a:rPr>
              <a:t>Mode Collapse </a:t>
            </a:r>
            <a:endParaRPr lang="zh-TW" altLang="en-US">
              <a:ea typeface="ＭＳ Ｐゴシック" panose="020B0600070205080204" pitchFamily="34" charset="-128"/>
            </a:endParaRPr>
          </a:p>
        </p:txBody>
      </p:sp>
      <p:pic>
        <p:nvPicPr>
          <p:cNvPr id="7" name="內容版面配置區 6">
            <a:extLst>
              <a:ext uri="{FF2B5EF4-FFF2-40B4-BE49-F238E27FC236}">
                <a16:creationId xmlns:a16="http://schemas.microsoft.com/office/drawing/2014/main" id="{D4A99DA7-6969-9511-926E-C4EE08ABA31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5499100" y="1690688"/>
            <a:ext cx="4540250" cy="4540250"/>
          </a:xfrm>
        </p:spPr>
      </p:pic>
      <p:sp>
        <p:nvSpPr>
          <p:cNvPr id="8" name="手繪多邊形: 圖案 7">
            <a:extLst>
              <a:ext uri="{FF2B5EF4-FFF2-40B4-BE49-F238E27FC236}">
                <a16:creationId xmlns:a16="http://schemas.microsoft.com/office/drawing/2014/main" id="{D39CF4AF-C7D1-D74D-B2CC-A363D0A972CA}"/>
              </a:ext>
            </a:extLst>
          </p:cNvPr>
          <p:cNvSpPr/>
          <p:nvPr/>
        </p:nvSpPr>
        <p:spPr>
          <a:xfrm rot="21392596">
            <a:off x="2193925" y="3492501"/>
            <a:ext cx="2946400" cy="1484313"/>
          </a:xfrm>
          <a:custGeom>
            <a:avLst/>
            <a:gdLst>
              <a:gd name="connsiteX0" fmla="*/ 0 w 2905656"/>
              <a:gd name="connsiteY0" fmla="*/ 1079428 h 1245437"/>
              <a:gd name="connsiteX1" fmla="*/ 509666 w 2905656"/>
              <a:gd name="connsiteY1" fmla="*/ 137 h 1245437"/>
              <a:gd name="connsiteX2" fmla="*/ 1199213 w 2905656"/>
              <a:gd name="connsiteY2" fmla="*/ 1004478 h 1245437"/>
              <a:gd name="connsiteX3" fmla="*/ 1618938 w 2905656"/>
              <a:gd name="connsiteY3" fmla="*/ 1049448 h 1245437"/>
              <a:gd name="connsiteX4" fmla="*/ 1978702 w 2905656"/>
              <a:gd name="connsiteY4" fmla="*/ 224989 h 1245437"/>
              <a:gd name="connsiteX5" fmla="*/ 2338466 w 2905656"/>
              <a:gd name="connsiteY5" fmla="*/ 135048 h 1245437"/>
              <a:gd name="connsiteX6" fmla="*/ 2833141 w 2905656"/>
              <a:gd name="connsiteY6" fmla="*/ 1094419 h 1245437"/>
              <a:gd name="connsiteX7" fmla="*/ 2893102 w 2905656"/>
              <a:gd name="connsiteY7" fmla="*/ 1229330 h 124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5656" h="1245437">
                <a:moveTo>
                  <a:pt x="0" y="1079428"/>
                </a:moveTo>
                <a:cubicBezTo>
                  <a:pt x="154898" y="546028"/>
                  <a:pt x="309797" y="12629"/>
                  <a:pt x="509666" y="137"/>
                </a:cubicBezTo>
                <a:cubicBezTo>
                  <a:pt x="709535" y="-12355"/>
                  <a:pt x="1014334" y="829593"/>
                  <a:pt x="1199213" y="1004478"/>
                </a:cubicBezTo>
                <a:cubicBezTo>
                  <a:pt x="1384092" y="1179363"/>
                  <a:pt x="1489023" y="1179363"/>
                  <a:pt x="1618938" y="1049448"/>
                </a:cubicBezTo>
                <a:cubicBezTo>
                  <a:pt x="1748853" y="919533"/>
                  <a:pt x="1858781" y="377389"/>
                  <a:pt x="1978702" y="224989"/>
                </a:cubicBezTo>
                <a:cubicBezTo>
                  <a:pt x="2098623" y="72589"/>
                  <a:pt x="2196060" y="-9857"/>
                  <a:pt x="2338466" y="135048"/>
                </a:cubicBezTo>
                <a:cubicBezTo>
                  <a:pt x="2480872" y="279953"/>
                  <a:pt x="2740702" y="912039"/>
                  <a:pt x="2833141" y="1094419"/>
                </a:cubicBezTo>
                <a:cubicBezTo>
                  <a:pt x="2925580" y="1276799"/>
                  <a:pt x="2909341" y="1253064"/>
                  <a:pt x="2893102" y="1229330"/>
                </a:cubicBezTo>
              </a:path>
            </a:pathLst>
          </a:custGeom>
          <a:solidFill>
            <a:srgbClr val="0000FF"/>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TW" altLang="en-US"/>
          </a:p>
        </p:txBody>
      </p:sp>
      <p:sp>
        <p:nvSpPr>
          <p:cNvPr id="10" name="手繪多邊形: 圖案 9">
            <a:extLst>
              <a:ext uri="{FF2B5EF4-FFF2-40B4-BE49-F238E27FC236}">
                <a16:creationId xmlns:a16="http://schemas.microsoft.com/office/drawing/2014/main" id="{0FF85344-60EE-4BF6-89E4-C8911FE31104}"/>
              </a:ext>
            </a:extLst>
          </p:cNvPr>
          <p:cNvSpPr/>
          <p:nvPr/>
        </p:nvSpPr>
        <p:spPr>
          <a:xfrm rot="21423725">
            <a:off x="2184400" y="2633664"/>
            <a:ext cx="1028700" cy="2263775"/>
          </a:xfrm>
          <a:custGeom>
            <a:avLst/>
            <a:gdLst>
              <a:gd name="connsiteX0" fmla="*/ 0 w 1079292"/>
              <a:gd name="connsiteY0" fmla="*/ 1650107 h 1720189"/>
              <a:gd name="connsiteX1" fmla="*/ 269823 w 1079292"/>
              <a:gd name="connsiteY1" fmla="*/ 1545176 h 1720189"/>
              <a:gd name="connsiteX2" fmla="*/ 569626 w 1079292"/>
              <a:gd name="connsiteY2" fmla="*/ 136100 h 1720189"/>
              <a:gd name="connsiteX3" fmla="*/ 674557 w 1079292"/>
              <a:gd name="connsiteY3" fmla="*/ 106120 h 1720189"/>
              <a:gd name="connsiteX4" fmla="*/ 794478 w 1079292"/>
              <a:gd name="connsiteY4" fmla="*/ 585805 h 1720189"/>
              <a:gd name="connsiteX5" fmla="*/ 899410 w 1079292"/>
              <a:gd name="connsiteY5" fmla="*/ 1215392 h 1720189"/>
              <a:gd name="connsiteX6" fmla="*/ 974360 w 1079292"/>
              <a:gd name="connsiteY6" fmla="*/ 1575156 h 1720189"/>
              <a:gd name="connsiteX7" fmla="*/ 1079292 w 1079292"/>
              <a:gd name="connsiteY7" fmla="*/ 1665097 h 1720189"/>
              <a:gd name="connsiteX0" fmla="*/ 0 w 1079292"/>
              <a:gd name="connsiteY0" fmla="*/ 1621704 h 1636694"/>
              <a:gd name="connsiteX1" fmla="*/ 388885 w 1079292"/>
              <a:gd name="connsiteY1" fmla="*/ 1103548 h 1636694"/>
              <a:gd name="connsiteX2" fmla="*/ 569626 w 1079292"/>
              <a:gd name="connsiteY2" fmla="*/ 107697 h 1636694"/>
              <a:gd name="connsiteX3" fmla="*/ 674557 w 1079292"/>
              <a:gd name="connsiteY3" fmla="*/ 77717 h 1636694"/>
              <a:gd name="connsiteX4" fmla="*/ 794478 w 1079292"/>
              <a:gd name="connsiteY4" fmla="*/ 557402 h 1636694"/>
              <a:gd name="connsiteX5" fmla="*/ 899410 w 1079292"/>
              <a:gd name="connsiteY5" fmla="*/ 1186989 h 1636694"/>
              <a:gd name="connsiteX6" fmla="*/ 974360 w 1079292"/>
              <a:gd name="connsiteY6" fmla="*/ 1546753 h 1636694"/>
              <a:gd name="connsiteX7" fmla="*/ 1079292 w 1079292"/>
              <a:gd name="connsiteY7" fmla="*/ 1636694 h 1636694"/>
              <a:gd name="connsiteX0" fmla="*/ 0 w 1029286"/>
              <a:gd name="connsiteY0" fmla="*/ 1585456 h 1636694"/>
              <a:gd name="connsiteX1" fmla="*/ 338879 w 1029286"/>
              <a:gd name="connsiteY1" fmla="*/ 1103548 h 1636694"/>
              <a:gd name="connsiteX2" fmla="*/ 519620 w 1029286"/>
              <a:gd name="connsiteY2" fmla="*/ 107697 h 1636694"/>
              <a:gd name="connsiteX3" fmla="*/ 624551 w 1029286"/>
              <a:gd name="connsiteY3" fmla="*/ 77717 h 1636694"/>
              <a:gd name="connsiteX4" fmla="*/ 744472 w 1029286"/>
              <a:gd name="connsiteY4" fmla="*/ 557402 h 1636694"/>
              <a:gd name="connsiteX5" fmla="*/ 849404 w 1029286"/>
              <a:gd name="connsiteY5" fmla="*/ 1186989 h 1636694"/>
              <a:gd name="connsiteX6" fmla="*/ 924354 w 1029286"/>
              <a:gd name="connsiteY6" fmla="*/ 1546753 h 1636694"/>
              <a:gd name="connsiteX7" fmla="*/ 1029286 w 1029286"/>
              <a:gd name="connsiteY7" fmla="*/ 1636694 h 1636694"/>
              <a:gd name="connsiteX0" fmla="*/ 0 w 1029286"/>
              <a:gd name="connsiteY0" fmla="*/ 1585456 h 1636694"/>
              <a:gd name="connsiteX1" fmla="*/ 338879 w 1029286"/>
              <a:gd name="connsiteY1" fmla="*/ 1103548 h 1636694"/>
              <a:gd name="connsiteX2" fmla="*/ 519620 w 1029286"/>
              <a:gd name="connsiteY2" fmla="*/ 107697 h 1636694"/>
              <a:gd name="connsiteX3" fmla="*/ 624551 w 1029286"/>
              <a:gd name="connsiteY3" fmla="*/ 77717 h 1636694"/>
              <a:gd name="connsiteX4" fmla="*/ 744472 w 1029286"/>
              <a:gd name="connsiteY4" fmla="*/ 557402 h 1636694"/>
              <a:gd name="connsiteX5" fmla="*/ 849404 w 1029286"/>
              <a:gd name="connsiteY5" fmla="*/ 1186989 h 1636694"/>
              <a:gd name="connsiteX6" fmla="*/ 924354 w 1029286"/>
              <a:gd name="connsiteY6" fmla="*/ 1546753 h 1636694"/>
              <a:gd name="connsiteX7" fmla="*/ 1029286 w 1029286"/>
              <a:gd name="connsiteY7" fmla="*/ 1636694 h 163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9286" h="1636694">
                <a:moveTo>
                  <a:pt x="0" y="1585456"/>
                </a:moveTo>
                <a:cubicBezTo>
                  <a:pt x="163642" y="1560080"/>
                  <a:pt x="252276" y="1349841"/>
                  <a:pt x="338879" y="1103548"/>
                </a:cubicBezTo>
                <a:cubicBezTo>
                  <a:pt x="425482" y="857255"/>
                  <a:pt x="472008" y="278669"/>
                  <a:pt x="519620" y="107697"/>
                </a:cubicBezTo>
                <a:cubicBezTo>
                  <a:pt x="567232" y="-63275"/>
                  <a:pt x="587076" y="2766"/>
                  <a:pt x="624551" y="77717"/>
                </a:cubicBezTo>
                <a:cubicBezTo>
                  <a:pt x="662026" y="152668"/>
                  <a:pt x="706997" y="372523"/>
                  <a:pt x="744472" y="557402"/>
                </a:cubicBezTo>
                <a:cubicBezTo>
                  <a:pt x="781947" y="742281"/>
                  <a:pt x="819424" y="1022097"/>
                  <a:pt x="849404" y="1186989"/>
                </a:cubicBezTo>
                <a:cubicBezTo>
                  <a:pt x="879384" y="1351881"/>
                  <a:pt x="894374" y="1471802"/>
                  <a:pt x="924354" y="1546753"/>
                </a:cubicBezTo>
                <a:cubicBezTo>
                  <a:pt x="954334" y="1621704"/>
                  <a:pt x="991810" y="1629199"/>
                  <a:pt x="1029286" y="1636694"/>
                </a:cubicBezTo>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TW" altLang="en-US" dirty="0"/>
          </a:p>
        </p:txBody>
      </p:sp>
      <p:sp>
        <p:nvSpPr>
          <p:cNvPr id="3" name="文字方塊 2">
            <a:extLst>
              <a:ext uri="{FF2B5EF4-FFF2-40B4-BE49-F238E27FC236}">
                <a16:creationId xmlns:a16="http://schemas.microsoft.com/office/drawing/2014/main" id="{DE26E1E1-3863-C9C7-EB20-8B8AAC3FCE3D}"/>
              </a:ext>
            </a:extLst>
          </p:cNvPr>
          <p:cNvSpPr txBox="1">
            <a:spLocks noChangeArrowheads="1"/>
          </p:cNvSpPr>
          <p:nvPr/>
        </p:nvSpPr>
        <p:spPr bwMode="auto">
          <a:xfrm>
            <a:off x="2568575" y="5064126"/>
            <a:ext cx="2198688"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zh-TW">
                <a:solidFill>
                  <a:srgbClr val="0000FF"/>
                </a:solidFill>
              </a:rPr>
              <a:t>Data Distribution</a:t>
            </a:r>
            <a:endParaRPr lang="zh-TW" altLang="en-US">
              <a:solidFill>
                <a:srgbClr val="0000FF"/>
              </a:solidFill>
            </a:endParaRPr>
          </a:p>
        </p:txBody>
      </p:sp>
      <p:sp>
        <p:nvSpPr>
          <p:cNvPr id="9" name="文字方塊 8">
            <a:extLst>
              <a:ext uri="{FF2B5EF4-FFF2-40B4-BE49-F238E27FC236}">
                <a16:creationId xmlns:a16="http://schemas.microsoft.com/office/drawing/2014/main" id="{FEA8E4EA-1BFC-DB56-2633-3C0ADAFAD37A}"/>
              </a:ext>
            </a:extLst>
          </p:cNvPr>
          <p:cNvSpPr txBox="1">
            <a:spLocks noChangeArrowheads="1"/>
          </p:cNvSpPr>
          <p:nvPr/>
        </p:nvSpPr>
        <p:spPr bwMode="auto">
          <a:xfrm>
            <a:off x="1627189" y="1743076"/>
            <a:ext cx="2198687"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US" altLang="zh-TW">
                <a:solidFill>
                  <a:srgbClr val="FF0000"/>
                </a:solidFill>
              </a:rPr>
              <a:t>Generated Distribution</a:t>
            </a:r>
            <a:endParaRPr lang="zh-TW" altLang="en-US">
              <a:solidFill>
                <a:srgbClr val="FF0000"/>
              </a:solidFill>
            </a:endParaRPr>
          </a:p>
        </p:txBody>
      </p:sp>
      <p:sp>
        <p:nvSpPr>
          <p:cNvPr id="70663" name="TextBox 1">
            <a:extLst>
              <a:ext uri="{FF2B5EF4-FFF2-40B4-BE49-F238E27FC236}">
                <a16:creationId xmlns:a16="http://schemas.microsoft.com/office/drawing/2014/main" id="{B9CE9B53-649C-9B06-C13B-2A7F420EAF51}"/>
              </a:ext>
            </a:extLst>
          </p:cNvPr>
          <p:cNvSpPr txBox="1">
            <a:spLocks noChangeArrowheads="1"/>
          </p:cNvSpPr>
          <p:nvPr/>
        </p:nvSpPr>
        <p:spPr bwMode="auto">
          <a:xfrm>
            <a:off x="133444" y="5858615"/>
            <a:ext cx="583565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sz="1800" dirty="0"/>
              <a:t>Sometimes, this is hard to tell since </a:t>
            </a:r>
          </a:p>
          <a:p>
            <a:pPr eaLnBrk="1" hangingPunct="1"/>
            <a:r>
              <a:rPr lang="en-US" altLang="en-US" sz="1800" dirty="0"/>
              <a:t>one sees only what’s generated, but not what’s missed.</a:t>
            </a:r>
          </a:p>
        </p:txBody>
      </p:sp>
      <p:sp>
        <p:nvSpPr>
          <p:cNvPr id="70664" name="TextBox 3">
            <a:extLst>
              <a:ext uri="{FF2B5EF4-FFF2-40B4-BE49-F238E27FC236}">
                <a16:creationId xmlns:a16="http://schemas.microsoft.com/office/drawing/2014/main" id="{7D008157-75EF-B709-C40E-1D5B5A6091F0}"/>
              </a:ext>
            </a:extLst>
          </p:cNvPr>
          <p:cNvSpPr txBox="1">
            <a:spLocks noChangeArrowheads="1"/>
          </p:cNvSpPr>
          <p:nvPr/>
        </p:nvSpPr>
        <p:spPr bwMode="auto">
          <a:xfrm>
            <a:off x="6172201" y="1143001"/>
            <a:ext cx="35210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FF0000"/>
                </a:solidFill>
              </a:rPr>
              <a:t>Converge to same faces</a:t>
            </a:r>
          </a:p>
        </p:txBody>
      </p:sp>
      <p:sp>
        <p:nvSpPr>
          <p:cNvPr id="2" name="Date Placeholder 1">
            <a:extLst>
              <a:ext uri="{FF2B5EF4-FFF2-40B4-BE49-F238E27FC236}">
                <a16:creationId xmlns:a16="http://schemas.microsoft.com/office/drawing/2014/main" id="{99804EB4-1887-01A3-3721-7446698FE2E7}"/>
              </a:ext>
            </a:extLst>
          </p:cNvPr>
          <p:cNvSpPr>
            <a:spLocks noGrp="1"/>
          </p:cNvSpPr>
          <p:nvPr>
            <p:ph type="dt" sz="half" idx="10"/>
          </p:nvPr>
        </p:nvSpPr>
        <p:spPr/>
        <p:txBody>
          <a:bodyPr/>
          <a:lstStyle/>
          <a:p>
            <a:fld id="{2453B594-815F-4464-A5BF-AF30CAAFC200}" type="datetime1">
              <a:rPr lang="en-US" smtClean="0"/>
              <a:t>3/25/2025</a:t>
            </a:fld>
            <a:endParaRPr lang="en-US"/>
          </a:p>
        </p:txBody>
      </p:sp>
      <p:sp>
        <p:nvSpPr>
          <p:cNvPr id="4" name="Footer Placeholder 3">
            <a:extLst>
              <a:ext uri="{FF2B5EF4-FFF2-40B4-BE49-F238E27FC236}">
                <a16:creationId xmlns:a16="http://schemas.microsoft.com/office/drawing/2014/main" id="{552EF347-F823-BE59-8177-2EB6894593E5}"/>
              </a:ext>
            </a:extLst>
          </p:cNvPr>
          <p:cNvSpPr>
            <a:spLocks noGrp="1"/>
          </p:cNvSpPr>
          <p:nvPr>
            <p:ph type="ftr" sz="quarter" idx="11"/>
          </p:nvPr>
        </p:nvSpPr>
        <p:spPr/>
        <p:txBody>
          <a:bodyPr/>
          <a:lstStyle/>
          <a:p>
            <a:r>
              <a:rPr lang="en-US"/>
              <a:t>Presented by Dr. Muhammad Nouman Noor</a:t>
            </a:r>
            <a:endParaRPr lang="en-US" dirty="0"/>
          </a:p>
        </p:txBody>
      </p:sp>
      <p:sp>
        <p:nvSpPr>
          <p:cNvPr id="5" name="Slide Number Placeholder 4">
            <a:extLst>
              <a:ext uri="{FF2B5EF4-FFF2-40B4-BE49-F238E27FC236}">
                <a16:creationId xmlns:a16="http://schemas.microsoft.com/office/drawing/2014/main" id="{6C4B11BE-234D-63C4-72C9-A1AC39AB0137}"/>
              </a:ext>
            </a:extLst>
          </p:cNvPr>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42584357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867096"/>
          <a:ext cx="9144000" cy="6010596"/>
          <a:chOff x="0" y="867096"/>
          <a:chExt cx="9144000" cy="6010596"/>
        </a:xfrm>
      </p:grpSpPr>
      <p:sp>
        <p:nvSpPr>
          <p:cNvPr id="3" name="Title 2">
            <a:extLst>
              <a:ext uri="{FF2B5EF4-FFF2-40B4-BE49-F238E27FC236}">
                <a16:creationId xmlns:a16="http://schemas.microsoft.com/office/drawing/2014/main" id="{E31645DB-540E-C2DA-36BF-F4C5D4A90578}"/>
              </a:ext>
            </a:extLst>
          </p:cNvPr>
          <p:cNvSpPr>
            <a:spLocks noGrp="1"/>
          </p:cNvSpPr>
          <p:nvPr>
            <p:ph type="title"/>
          </p:nvPr>
        </p:nvSpPr>
        <p:spPr/>
        <p:txBody>
          <a:bodyPr/>
          <a:lstStyle/>
          <a:p>
            <a:r>
              <a:rPr lang="en-US" dirty="0"/>
              <a:t>Solutions</a:t>
            </a:r>
          </a:p>
        </p:txBody>
      </p:sp>
      <p:sp>
        <p:nvSpPr>
          <p:cNvPr id="7" name="Content Placeholder 6">
            <a:extLst>
              <a:ext uri="{FF2B5EF4-FFF2-40B4-BE49-F238E27FC236}">
                <a16:creationId xmlns:a16="http://schemas.microsoft.com/office/drawing/2014/main" id="{3307AFE8-0B59-96BB-A871-8A1677EF0955}"/>
              </a:ext>
            </a:extLst>
          </p:cNvPr>
          <p:cNvSpPr>
            <a:spLocks noGrp="1"/>
          </p:cNvSpPr>
          <p:nvPr>
            <p:ph idx="1"/>
          </p:nvPr>
        </p:nvSpPr>
        <p:spPr/>
        <p:txBody>
          <a:bodyPr/>
          <a:lstStyle/>
          <a:p>
            <a:r>
              <a:rPr lang="en-US" dirty="0">
                <a:solidFill>
                  <a:srgbClr val="FF0000"/>
                </a:solidFill>
              </a:rPr>
              <a:t>Use Mini Batch GANs</a:t>
            </a:r>
          </a:p>
          <a:p>
            <a:r>
              <a:rPr lang="en-US" dirty="0">
                <a:solidFill>
                  <a:srgbClr val="FF0000"/>
                </a:solidFill>
              </a:rPr>
              <a:t>Supervision with Labels</a:t>
            </a:r>
          </a:p>
          <a:p>
            <a:endParaRPr lang="en-US" dirty="0"/>
          </a:p>
        </p:txBody>
      </p:sp>
      <p:sp>
        <p:nvSpPr>
          <p:cNvPr id="8" name="Date Placeholder 7">
            <a:extLst>
              <a:ext uri="{FF2B5EF4-FFF2-40B4-BE49-F238E27FC236}">
                <a16:creationId xmlns:a16="http://schemas.microsoft.com/office/drawing/2014/main" id="{3F44668A-F822-D15C-5F81-1E4ABCF358E7}"/>
              </a:ext>
            </a:extLst>
          </p:cNvPr>
          <p:cNvSpPr>
            <a:spLocks noGrp="1"/>
          </p:cNvSpPr>
          <p:nvPr>
            <p:ph type="dt" sz="half" idx="10"/>
          </p:nvPr>
        </p:nvSpPr>
        <p:spPr/>
        <p:txBody>
          <a:bodyPr/>
          <a:lstStyle/>
          <a:p>
            <a:fld id="{68B74951-7994-425E-A1FB-1047E9EE6C1E}" type="datetime1">
              <a:rPr lang="en-US" smtClean="0"/>
              <a:t>3/25/2025</a:t>
            </a:fld>
            <a:endParaRPr lang="en-US"/>
          </a:p>
        </p:txBody>
      </p:sp>
      <p:sp>
        <p:nvSpPr>
          <p:cNvPr id="9" name="Footer Placeholder 8">
            <a:extLst>
              <a:ext uri="{FF2B5EF4-FFF2-40B4-BE49-F238E27FC236}">
                <a16:creationId xmlns:a16="http://schemas.microsoft.com/office/drawing/2014/main" id="{75E001E6-6C55-781B-76A4-300B1E063A82}"/>
              </a:ext>
            </a:extLst>
          </p:cNvPr>
          <p:cNvSpPr>
            <a:spLocks noGrp="1"/>
          </p:cNvSpPr>
          <p:nvPr>
            <p:ph type="ftr" sz="quarter" idx="11"/>
          </p:nvPr>
        </p:nvSpPr>
        <p:spPr/>
        <p:txBody>
          <a:bodyPr/>
          <a:lstStyle/>
          <a:p>
            <a:r>
              <a:rPr lang="en-US"/>
              <a:t>Presented by Dr. Muhammad Nouman Noor</a:t>
            </a:r>
            <a:endParaRPr lang="en-US" dirty="0"/>
          </a:p>
        </p:txBody>
      </p:sp>
      <p:sp>
        <p:nvSpPr>
          <p:cNvPr id="10" name="Slide Number Placeholder 9">
            <a:extLst>
              <a:ext uri="{FF2B5EF4-FFF2-40B4-BE49-F238E27FC236}">
                <a16:creationId xmlns:a16="http://schemas.microsoft.com/office/drawing/2014/main" id="{BB6705F5-1A5B-7E3C-EBE3-62C2E6EA061C}"/>
              </a:ext>
            </a:extLst>
          </p:cNvPr>
          <p:cNvSpPr>
            <a:spLocks noGrp="1"/>
          </p:cNvSpPr>
          <p:nvPr>
            <p:ph type="sldNum" sz="quarter" idx="12"/>
          </p:nvPr>
        </p:nvSpPr>
        <p:spPr/>
        <p:txBody>
          <a:bodyPr/>
          <a:lstStyle/>
          <a:p>
            <a:fld id="{B6F15528-21DE-4FAA-801E-634DDDAF4B2B}" type="slidenum">
              <a:rPr lang="en-US" smtClean="0"/>
              <a:pPr/>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867096"/>
          <a:ext cx="9144000" cy="6010596"/>
          <a:chOff x="0" y="867096"/>
          <a:chExt cx="9144000" cy="6010596"/>
        </a:xfrm>
      </p:grpSpPr>
      <p:pic>
        <p:nvPicPr>
          <p:cNvPr id="2" name="Slide"/>
          <p:cNvPicPr>
            <a:picLocks noChangeAspect="1"/>
          </p:cNvPicPr>
          <p:nvPr/>
        </p:nvPicPr>
        <p:blipFill>
          <a:blip r:embed="rId2"/>
          <a:stretch>
            <a:fillRect/>
          </a:stretch>
        </p:blipFill>
        <p:spPr>
          <a:xfrm>
            <a:off x="1524000" y="867096"/>
            <a:ext cx="9144000" cy="51435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31139</TotalTime>
  <Words>3029</Words>
  <Application>Microsoft Office PowerPoint</Application>
  <PresentationFormat>Widescreen</PresentationFormat>
  <Paragraphs>452</Paragraphs>
  <Slides>60</Slides>
  <Notes>1</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60</vt:i4>
      </vt:variant>
    </vt:vector>
  </HeadingPairs>
  <TitlesOfParts>
    <vt:vector size="70" baseType="lpstr">
      <vt:lpstr>ＭＳ Ｐゴシック</vt:lpstr>
      <vt:lpstr>SimSun</vt:lpstr>
      <vt:lpstr>Söhne</vt:lpstr>
      <vt:lpstr>arial</vt:lpstr>
      <vt:lpstr>arial</vt:lpstr>
      <vt:lpstr>Calibri</vt:lpstr>
      <vt:lpstr>Cambria Math</vt:lpstr>
      <vt:lpstr>Times New Roman</vt:lpstr>
      <vt:lpstr>Wingdings</vt:lpstr>
      <vt:lpstr>Office Theme</vt:lpstr>
      <vt:lpstr>PowerPoint Presentation</vt:lpstr>
      <vt:lpstr>Goals</vt:lpstr>
      <vt:lpstr>Today’s Lecture</vt:lpstr>
      <vt:lpstr>PowerPoint Presentation</vt:lpstr>
      <vt:lpstr>PowerPoint Presentation</vt:lpstr>
      <vt:lpstr>PowerPoint Presentation</vt:lpstr>
      <vt:lpstr>Mode Collapse </vt:lpstr>
      <vt:lpstr>Solutions</vt:lpstr>
      <vt:lpstr>PowerPoint Presentation</vt:lpstr>
      <vt:lpstr>Mini Batch Generative Adversarial Networks (Mini Batch GANs)</vt:lpstr>
      <vt:lpstr>PowerPoint Presentation</vt:lpstr>
      <vt:lpstr>Mini Batch GANs</vt:lpstr>
      <vt:lpstr>Mini Batch GANs</vt:lpstr>
      <vt:lpstr>Mini Batch GANs</vt:lpstr>
      <vt:lpstr>Mini Batch GANs</vt:lpstr>
      <vt:lpstr>Advantages of Mini Batch GANs</vt:lpstr>
      <vt:lpstr>PowerPoint Presentation</vt:lpstr>
      <vt:lpstr>Unsupervised Representation Learning with Deep Convolutional Generative Adversarial Networks</vt:lpstr>
      <vt:lpstr>DCGAN</vt:lpstr>
      <vt:lpstr>DCGANs</vt:lpstr>
      <vt:lpstr>DCGANS</vt:lpstr>
      <vt:lpstr>DCGANS</vt:lpstr>
      <vt:lpstr>PowerPoint Presentation</vt:lpstr>
      <vt:lpstr>PowerPoint Presentation</vt:lpstr>
      <vt:lpstr>DETAILS OF ADVERSARIAL TRAINING</vt:lpstr>
      <vt:lpstr>Image De-duplication Process</vt:lpstr>
      <vt:lpstr>Image De-duplication Process</vt:lpstr>
      <vt:lpstr>Image De-duplication Process</vt:lpstr>
      <vt:lpstr>DCGANS</vt:lpstr>
      <vt:lpstr>Training of DCGANs</vt:lpstr>
      <vt:lpstr>Training of DCGANs</vt:lpstr>
      <vt:lpstr>Key Features</vt:lpstr>
      <vt:lpstr>Key challenges</vt:lpstr>
      <vt:lpstr>DCGANs Results</vt:lpstr>
      <vt:lpstr>DCGANs Results</vt:lpstr>
      <vt:lpstr>Guidelines for DCGANs</vt:lpstr>
      <vt:lpstr>Conditional Generative Adversarial Nets  Conditional GANs</vt:lpstr>
      <vt:lpstr>Conditional GANs</vt:lpstr>
      <vt:lpstr>Conditional GANs</vt:lpstr>
      <vt:lpstr>Conditional GANs</vt:lpstr>
      <vt:lpstr>Conditional GANs</vt:lpstr>
      <vt:lpstr>Conditional GANs</vt:lpstr>
      <vt:lpstr>Conditional GANs</vt:lpstr>
      <vt:lpstr>Conditional GANs</vt:lpstr>
      <vt:lpstr>Conditional GANs</vt:lpstr>
      <vt:lpstr>Conditional GAN Experimental Results: Unimodal</vt:lpstr>
      <vt:lpstr>Conditional GAN Experimental Results: Unimodal</vt:lpstr>
      <vt:lpstr>Conditional GAN Experimental Results: Unimodal</vt:lpstr>
      <vt:lpstr>Maxout layer </vt:lpstr>
      <vt:lpstr>Maxout layer </vt:lpstr>
      <vt:lpstr>Conditional GAN Experimental Results: Unimodal</vt:lpstr>
      <vt:lpstr>Image-to-Image Translation with Conditional GANs</vt:lpstr>
      <vt:lpstr>Image-to-Image Translation with Conditional GANs</vt:lpstr>
      <vt:lpstr>Image-to-Image Translation with Conditional GANs</vt:lpstr>
      <vt:lpstr>Image-to-Image Translation with Conditional GANs</vt:lpstr>
      <vt:lpstr>Image-to-Image Translation with Conditional GANs</vt:lpstr>
      <vt:lpstr>Image-to-Image Translation with Conditional GANs</vt:lpstr>
      <vt:lpstr>Image-to-Image Translation with Conditional GANs</vt:lpstr>
      <vt:lpstr>References</vt:lpstr>
      <vt:lpstr>Thank You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AKHTAR JAMIL</dc:creator>
  <cp:lastModifiedBy>01-243172-020</cp:lastModifiedBy>
  <cp:revision>1900</cp:revision>
  <dcterms:created xsi:type="dcterms:W3CDTF">2006-08-16T00:00:00Z</dcterms:created>
  <dcterms:modified xsi:type="dcterms:W3CDTF">2025-03-25T04:32:16Z</dcterms:modified>
</cp:coreProperties>
</file>